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0" r:id="rId3"/>
    <p:sldId id="261" r:id="rId4"/>
    <p:sldId id="262" r:id="rId5"/>
    <p:sldId id="263" r:id="rId6"/>
    <p:sldId id="265" r:id="rId7"/>
    <p:sldId id="266" r:id="rId8"/>
    <p:sldId id="267" r:id="rId9"/>
    <p:sldId id="268" r:id="rId10"/>
    <p:sldId id="270" r:id="rId11"/>
    <p:sldId id="271" r:id="rId12"/>
    <p:sldId id="272" r:id="rId13"/>
    <p:sldId id="281" r:id="rId14"/>
    <p:sldId id="274" r:id="rId15"/>
    <p:sldId id="276" r:id="rId16"/>
    <p:sldId id="275" r:id="rId17"/>
    <p:sldId id="277" r:id="rId18"/>
    <p:sldId id="278" r:id="rId19"/>
    <p:sldId id="279" r:id="rId20"/>
    <p:sldId id="280" r:id="rId21"/>
    <p:sldId id="269" r:id="rId22"/>
    <p:sldId id="259" r:id="rId23"/>
  </p:sldIdLst>
  <p:sldSz cx="9144000" cy="6858000" type="screen4x3"/>
  <p:notesSz cx="6669088" cy="97758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86AA"/>
    <a:srgbClr val="707070"/>
    <a:srgbClr val="C8D200"/>
    <a:srgbClr val="F29400"/>
    <a:srgbClr val="B6D5E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větlý styl 3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-8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276" y="-96"/>
      </p:cViewPr>
      <p:guideLst>
        <p:guide orient="horz" pos="3079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Se&#353;it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Se&#353;it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plotArea>
      <c:layout/>
      <c:barChart>
        <c:barDir val="col"/>
        <c:grouping val="clustered"/>
        <c:ser>
          <c:idx val="0"/>
          <c:order val="0"/>
          <c:dPt>
            <c:idx val="2"/>
            <c:spPr>
              <a:solidFill>
                <a:srgbClr val="C00000"/>
              </a:solidFill>
            </c:spPr>
          </c:dPt>
          <c:dPt>
            <c:idx val="3"/>
            <c:spPr>
              <a:solidFill>
                <a:srgbClr val="C00000"/>
              </a:solidFill>
            </c:spPr>
          </c:dPt>
          <c:dPt>
            <c:idx val="5"/>
            <c:spPr>
              <a:solidFill>
                <a:srgbClr val="C00000"/>
              </a:solidFill>
            </c:spPr>
          </c:dPt>
          <c:dPt>
            <c:idx val="8"/>
            <c:spPr>
              <a:solidFill>
                <a:srgbClr val="C00000"/>
              </a:solidFill>
            </c:spPr>
          </c:dPt>
          <c:dPt>
            <c:idx val="9"/>
            <c:spPr>
              <a:solidFill>
                <a:srgbClr val="C00000"/>
              </a:solidFill>
            </c:spPr>
          </c:dPt>
          <c:dPt>
            <c:idx val="11"/>
            <c:spPr>
              <a:solidFill>
                <a:srgbClr val="C00000"/>
              </a:solidFill>
            </c:spPr>
          </c:dPt>
          <c:cat>
            <c:strRef>
              <c:f>List1!$C$55:$N$55</c:f>
              <c:strCache>
                <c:ptCount val="12"/>
                <c:pt idx="0">
                  <c:v>leden</c:v>
                </c:pt>
                <c:pt idx="1">
                  <c:v>únor</c:v>
                </c:pt>
                <c:pt idx="2">
                  <c:v>březen</c:v>
                </c:pt>
                <c:pt idx="3">
                  <c:v>duben</c:v>
                </c:pt>
                <c:pt idx="4">
                  <c:v>květen</c:v>
                </c:pt>
                <c:pt idx="5">
                  <c:v>červen</c:v>
                </c:pt>
                <c:pt idx="6">
                  <c:v>červenec</c:v>
                </c:pt>
                <c:pt idx="7">
                  <c:v>srpen</c:v>
                </c:pt>
                <c:pt idx="8">
                  <c:v>září</c:v>
                </c:pt>
                <c:pt idx="9">
                  <c:v>říjen</c:v>
                </c:pt>
                <c:pt idx="10">
                  <c:v>listopad</c:v>
                </c:pt>
                <c:pt idx="11">
                  <c:v>prosinec</c:v>
                </c:pt>
              </c:strCache>
            </c:strRef>
          </c:cat>
          <c:val>
            <c:numRef>
              <c:f>List1!$C$56:$N$56</c:f>
              <c:numCache>
                <c:formatCode>General</c:formatCode>
                <c:ptCount val="12"/>
                <c:pt idx="0">
                  <c:v>31050.85</c:v>
                </c:pt>
                <c:pt idx="1">
                  <c:v>25029.940000000006</c:v>
                </c:pt>
                <c:pt idx="2">
                  <c:v>-3425.8900000000008</c:v>
                </c:pt>
                <c:pt idx="3">
                  <c:v>-9798.3599999999933</c:v>
                </c:pt>
                <c:pt idx="4">
                  <c:v>4795.79</c:v>
                </c:pt>
                <c:pt idx="5">
                  <c:v>-4505.84</c:v>
                </c:pt>
                <c:pt idx="6">
                  <c:v>63381.89</c:v>
                </c:pt>
                <c:pt idx="7">
                  <c:v>15431.07</c:v>
                </c:pt>
                <c:pt idx="8">
                  <c:v>-12069.1</c:v>
                </c:pt>
                <c:pt idx="9">
                  <c:v>-10303.1</c:v>
                </c:pt>
                <c:pt idx="10">
                  <c:v>29671.460000000006</c:v>
                </c:pt>
                <c:pt idx="11">
                  <c:v>-28931.87</c:v>
                </c:pt>
              </c:numCache>
            </c:numRef>
          </c:val>
        </c:ser>
        <c:axId val="64084608"/>
        <c:axId val="64086400"/>
      </c:barChart>
      <c:lineChart>
        <c:grouping val="standard"/>
        <c:ser>
          <c:idx val="1"/>
          <c:order val="1"/>
          <c:marker>
            <c:symbol val="square"/>
            <c:size val="3"/>
            <c:spPr>
              <a:solidFill>
                <a:schemeClr val="accent3"/>
              </a:solidFill>
            </c:spPr>
          </c:marker>
          <c:dPt>
            <c:idx val="1"/>
            <c:spPr>
              <a:ln>
                <a:solidFill>
                  <a:schemeClr val="accent3"/>
                </a:solidFill>
              </a:ln>
            </c:spPr>
          </c:dPt>
          <c:dPt>
            <c:idx val="2"/>
            <c:marker>
              <c:spPr>
                <a:solidFill>
                  <a:schemeClr val="accent3"/>
                </a:solidFill>
                <a:ln>
                  <a:solidFill>
                    <a:schemeClr val="accent3"/>
                  </a:solidFill>
                </a:ln>
              </c:spPr>
            </c:marker>
            <c:spPr>
              <a:ln>
                <a:solidFill>
                  <a:schemeClr val="accent3"/>
                </a:solidFill>
              </a:ln>
            </c:spPr>
          </c:dPt>
          <c:dPt>
            <c:idx val="3"/>
            <c:spPr>
              <a:ln>
                <a:solidFill>
                  <a:schemeClr val="accent3"/>
                </a:solidFill>
              </a:ln>
            </c:spPr>
          </c:dPt>
          <c:dPt>
            <c:idx val="4"/>
            <c:spPr>
              <a:ln>
                <a:solidFill>
                  <a:schemeClr val="accent3"/>
                </a:solidFill>
              </a:ln>
            </c:spPr>
          </c:dPt>
          <c:dPt>
            <c:idx val="5"/>
            <c:spPr>
              <a:ln>
                <a:solidFill>
                  <a:schemeClr val="accent3"/>
                </a:solidFill>
              </a:ln>
            </c:spPr>
          </c:dPt>
          <c:dPt>
            <c:idx val="6"/>
            <c:spPr>
              <a:ln>
                <a:solidFill>
                  <a:schemeClr val="accent3"/>
                </a:solidFill>
              </a:ln>
            </c:spPr>
          </c:dPt>
          <c:dPt>
            <c:idx val="7"/>
            <c:spPr>
              <a:ln>
                <a:solidFill>
                  <a:schemeClr val="accent3"/>
                </a:solidFill>
              </a:ln>
            </c:spPr>
          </c:dPt>
          <c:dPt>
            <c:idx val="8"/>
            <c:spPr>
              <a:ln>
                <a:solidFill>
                  <a:schemeClr val="accent3"/>
                </a:solidFill>
              </a:ln>
            </c:spPr>
          </c:dPt>
          <c:dPt>
            <c:idx val="9"/>
            <c:spPr>
              <a:ln>
                <a:solidFill>
                  <a:schemeClr val="accent3"/>
                </a:solidFill>
              </a:ln>
            </c:spPr>
          </c:dPt>
          <c:dPt>
            <c:idx val="10"/>
            <c:spPr>
              <a:ln>
                <a:solidFill>
                  <a:schemeClr val="accent3"/>
                </a:solidFill>
              </a:ln>
            </c:spPr>
          </c:dPt>
          <c:dPt>
            <c:idx val="11"/>
            <c:spPr>
              <a:ln>
                <a:solidFill>
                  <a:schemeClr val="accent3"/>
                </a:solidFill>
              </a:ln>
            </c:spPr>
          </c:dPt>
          <c:cat>
            <c:strRef>
              <c:f>List1!$C$55:$N$55</c:f>
              <c:strCache>
                <c:ptCount val="12"/>
                <c:pt idx="0">
                  <c:v>leden</c:v>
                </c:pt>
                <c:pt idx="1">
                  <c:v>únor</c:v>
                </c:pt>
                <c:pt idx="2">
                  <c:v>březen</c:v>
                </c:pt>
                <c:pt idx="3">
                  <c:v>duben</c:v>
                </c:pt>
                <c:pt idx="4">
                  <c:v>květen</c:v>
                </c:pt>
                <c:pt idx="5">
                  <c:v>červen</c:v>
                </c:pt>
                <c:pt idx="6">
                  <c:v>červenec</c:v>
                </c:pt>
                <c:pt idx="7">
                  <c:v>srpen</c:v>
                </c:pt>
                <c:pt idx="8">
                  <c:v>září</c:v>
                </c:pt>
                <c:pt idx="9">
                  <c:v>říjen</c:v>
                </c:pt>
                <c:pt idx="10">
                  <c:v>listopad</c:v>
                </c:pt>
                <c:pt idx="11">
                  <c:v>prosinec</c:v>
                </c:pt>
              </c:strCache>
            </c:strRef>
          </c:cat>
          <c:val>
            <c:numRef>
              <c:f>List1!$C$57:$N$57</c:f>
              <c:numCache>
                <c:formatCode>General</c:formatCode>
                <c:ptCount val="12"/>
                <c:pt idx="0">
                  <c:v>31050.85</c:v>
                </c:pt>
                <c:pt idx="1">
                  <c:v>56080.789999999994</c:v>
                </c:pt>
                <c:pt idx="2">
                  <c:v>52654.9</c:v>
                </c:pt>
                <c:pt idx="3">
                  <c:v>42856.54</c:v>
                </c:pt>
                <c:pt idx="4">
                  <c:v>47652.33</c:v>
                </c:pt>
                <c:pt idx="5">
                  <c:v>43146.49</c:v>
                </c:pt>
                <c:pt idx="6">
                  <c:v>106528.38</c:v>
                </c:pt>
                <c:pt idx="7">
                  <c:v>121959.44999999997</c:v>
                </c:pt>
                <c:pt idx="8">
                  <c:v>109890.34999999998</c:v>
                </c:pt>
                <c:pt idx="9">
                  <c:v>99587.249999999971</c:v>
                </c:pt>
                <c:pt idx="10">
                  <c:v>129258.70999999996</c:v>
                </c:pt>
                <c:pt idx="11">
                  <c:v>100326.83999999998</c:v>
                </c:pt>
              </c:numCache>
            </c:numRef>
          </c:val>
        </c:ser>
        <c:marker val="1"/>
        <c:axId val="64084608"/>
        <c:axId val="64086400"/>
      </c:lineChart>
      <c:catAx>
        <c:axId val="64084608"/>
        <c:scaling>
          <c:orientation val="minMax"/>
        </c:scaling>
        <c:axPos val="b"/>
        <c:tickLblPos val="nextTo"/>
        <c:txPr>
          <a:bodyPr/>
          <a:lstStyle/>
          <a:p>
            <a:pPr>
              <a:defRPr sz="1000"/>
            </a:pPr>
            <a:endParaRPr lang="cs-CZ"/>
          </a:p>
        </c:txPr>
        <c:crossAx val="64086400"/>
        <c:crosses val="autoZero"/>
        <c:auto val="1"/>
        <c:lblAlgn val="ctr"/>
        <c:lblOffset val="100"/>
      </c:catAx>
      <c:valAx>
        <c:axId val="64086400"/>
        <c:scaling>
          <c:orientation val="minMax"/>
        </c:scaling>
        <c:axPos val="l"/>
        <c:majorGridlines/>
        <c:numFmt formatCode="General" sourceLinked="1"/>
        <c:tickLblPos val="nextTo"/>
        <c:crossAx val="64084608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plotArea>
      <c:layout/>
      <c:barChart>
        <c:barDir val="col"/>
        <c:grouping val="clustered"/>
        <c:ser>
          <c:idx val="0"/>
          <c:order val="0"/>
          <c:tx>
            <c:strRef>
              <c:f>List1!$A$23</c:f>
              <c:strCache>
                <c:ptCount val="1"/>
                <c:pt idx="0">
                  <c:v>měsíšní saldo</c:v>
                </c:pt>
              </c:strCache>
            </c:strRef>
          </c:tx>
          <c:dPt>
            <c:idx val="3"/>
            <c:spPr>
              <a:solidFill>
                <a:srgbClr val="FF0000"/>
              </a:solidFill>
            </c:spPr>
          </c:dPt>
          <c:dPt>
            <c:idx val="11"/>
            <c:spPr>
              <a:solidFill>
                <a:srgbClr val="FF0000"/>
              </a:solidFill>
            </c:spPr>
          </c:dPt>
          <c:cat>
            <c:strRef>
              <c:f>List1!$B$22:$M$22</c:f>
              <c:strCache>
                <c:ptCount val="12"/>
                <c:pt idx="0">
                  <c:v>leden</c:v>
                </c:pt>
                <c:pt idx="1">
                  <c:v>únor</c:v>
                </c:pt>
                <c:pt idx="2">
                  <c:v>březen</c:v>
                </c:pt>
                <c:pt idx="3">
                  <c:v>duben</c:v>
                </c:pt>
                <c:pt idx="4">
                  <c:v>květen</c:v>
                </c:pt>
                <c:pt idx="5">
                  <c:v>červen</c:v>
                </c:pt>
                <c:pt idx="6">
                  <c:v>červenec</c:v>
                </c:pt>
                <c:pt idx="7">
                  <c:v>srpen</c:v>
                </c:pt>
                <c:pt idx="8">
                  <c:v>září</c:v>
                </c:pt>
                <c:pt idx="9">
                  <c:v>říjen</c:v>
                </c:pt>
                <c:pt idx="10">
                  <c:v>listopad</c:v>
                </c:pt>
                <c:pt idx="11">
                  <c:v>prosinec</c:v>
                </c:pt>
              </c:strCache>
            </c:strRef>
          </c:cat>
          <c:val>
            <c:numRef>
              <c:f>List1!$B$23:$M$23</c:f>
              <c:numCache>
                <c:formatCode>General</c:formatCode>
                <c:ptCount val="12"/>
                <c:pt idx="0">
                  <c:v>31537.9</c:v>
                </c:pt>
                <c:pt idx="1">
                  <c:v>11579.5</c:v>
                </c:pt>
                <c:pt idx="2">
                  <c:v>7967.6</c:v>
                </c:pt>
                <c:pt idx="3">
                  <c:v>-3661.2</c:v>
                </c:pt>
                <c:pt idx="4">
                  <c:v>938.02</c:v>
                </c:pt>
                <c:pt idx="5">
                  <c:v>50133.5</c:v>
                </c:pt>
                <c:pt idx="6">
                  <c:v>19793.7</c:v>
                </c:pt>
                <c:pt idx="7">
                  <c:v>7606.05</c:v>
                </c:pt>
                <c:pt idx="8">
                  <c:v>439.61</c:v>
                </c:pt>
                <c:pt idx="9">
                  <c:v>11062</c:v>
                </c:pt>
                <c:pt idx="10">
                  <c:v>4264.72</c:v>
                </c:pt>
                <c:pt idx="11">
                  <c:v>-6190.1</c:v>
                </c:pt>
              </c:numCache>
            </c:numRef>
          </c:val>
        </c:ser>
        <c:axId val="69805952"/>
        <c:axId val="69807488"/>
      </c:barChart>
      <c:lineChart>
        <c:grouping val="stacked"/>
        <c:ser>
          <c:idx val="1"/>
          <c:order val="1"/>
          <c:tx>
            <c:strRef>
              <c:f>List1!$A$24</c:f>
              <c:strCache>
                <c:ptCount val="1"/>
                <c:pt idx="0">
                  <c:v>kumulované saldo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strRef>
              <c:f>List1!$B$22:$M$22</c:f>
              <c:strCache>
                <c:ptCount val="12"/>
                <c:pt idx="0">
                  <c:v>leden</c:v>
                </c:pt>
                <c:pt idx="1">
                  <c:v>únor</c:v>
                </c:pt>
                <c:pt idx="2">
                  <c:v>březen</c:v>
                </c:pt>
                <c:pt idx="3">
                  <c:v>duben</c:v>
                </c:pt>
                <c:pt idx="4">
                  <c:v>květen</c:v>
                </c:pt>
                <c:pt idx="5">
                  <c:v>červen</c:v>
                </c:pt>
                <c:pt idx="6">
                  <c:v>červenec</c:v>
                </c:pt>
                <c:pt idx="7">
                  <c:v>srpen</c:v>
                </c:pt>
                <c:pt idx="8">
                  <c:v>září</c:v>
                </c:pt>
                <c:pt idx="9">
                  <c:v>říjen</c:v>
                </c:pt>
                <c:pt idx="10">
                  <c:v>listopad</c:v>
                </c:pt>
                <c:pt idx="11">
                  <c:v>prosinec</c:v>
                </c:pt>
              </c:strCache>
            </c:strRef>
          </c:cat>
          <c:val>
            <c:numRef>
              <c:f>List1!$B$24:$M$24</c:f>
              <c:numCache>
                <c:formatCode>General</c:formatCode>
                <c:ptCount val="12"/>
                <c:pt idx="0">
                  <c:v>31537.9</c:v>
                </c:pt>
                <c:pt idx="1">
                  <c:v>43117.4</c:v>
                </c:pt>
                <c:pt idx="2">
                  <c:v>51085</c:v>
                </c:pt>
                <c:pt idx="3">
                  <c:v>47423.8</c:v>
                </c:pt>
                <c:pt idx="4">
                  <c:v>48361.82</c:v>
                </c:pt>
                <c:pt idx="5">
                  <c:v>98495.32</c:v>
                </c:pt>
                <c:pt idx="6">
                  <c:v>118289.02</c:v>
                </c:pt>
                <c:pt idx="7">
                  <c:v>125895.07</c:v>
                </c:pt>
                <c:pt idx="8">
                  <c:v>126334.68000000002</c:v>
                </c:pt>
                <c:pt idx="9">
                  <c:v>137396.68</c:v>
                </c:pt>
                <c:pt idx="10">
                  <c:v>141661.4</c:v>
                </c:pt>
                <c:pt idx="11">
                  <c:v>135471.29999999999</c:v>
                </c:pt>
              </c:numCache>
            </c:numRef>
          </c:val>
        </c:ser>
        <c:marker val="1"/>
        <c:axId val="69805952"/>
        <c:axId val="69807488"/>
      </c:lineChart>
      <c:catAx>
        <c:axId val="69805952"/>
        <c:scaling>
          <c:orientation val="minMax"/>
        </c:scaling>
        <c:axPos val="b"/>
        <c:tickLblPos val="nextTo"/>
        <c:crossAx val="69807488"/>
        <c:crosses val="autoZero"/>
        <c:auto val="1"/>
        <c:lblAlgn val="ctr"/>
        <c:lblOffset val="100"/>
      </c:catAx>
      <c:valAx>
        <c:axId val="69807488"/>
        <c:scaling>
          <c:orientation val="minMax"/>
        </c:scaling>
        <c:axPos val="l"/>
        <c:majorGridlines/>
        <c:numFmt formatCode="General" sourceLinked="1"/>
        <c:tickLblPos val="nextTo"/>
        <c:crossAx val="69805952"/>
        <c:crosses val="autoZero"/>
        <c:crossBetween val="between"/>
      </c:valAx>
    </c:plotArea>
    <c:legend>
      <c:legendPos val="b"/>
      <c:txPr>
        <a:bodyPr/>
        <a:lstStyle/>
        <a:p>
          <a:pPr>
            <a:defRPr sz="1100"/>
          </a:pPr>
          <a:endParaRPr lang="cs-CZ"/>
        </a:p>
      </c:txPr>
    </c:legend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87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887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FDA7A-4B0F-451E-8E5E-0547E27F6C83}" type="datetimeFigureOut">
              <a:rPr lang="cs-CZ" smtClean="0"/>
              <a:pPr/>
              <a:t>16.6.2014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285337"/>
            <a:ext cx="2889938" cy="4887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777607" y="9285337"/>
            <a:ext cx="2889938" cy="4887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F2E34F-B504-4BFB-B638-40A94DD7F25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4410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887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887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27324A-AAD1-4645-B8E4-F2275A74111E}" type="datetimeFigureOut">
              <a:rPr lang="cs-CZ" smtClean="0"/>
              <a:pPr/>
              <a:t>16.6.2014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3425"/>
            <a:ext cx="4884738" cy="366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6909" y="4643517"/>
            <a:ext cx="5335270" cy="43991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285337"/>
            <a:ext cx="2889938" cy="4887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777607" y="9285337"/>
            <a:ext cx="2889938" cy="4887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B2CF9-5847-4360-9FEB-CDA91B9ABB27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560898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1045" t="-2794" r="23134" b="1372"/>
          <a:stretch/>
        </p:blipFill>
        <p:spPr bwMode="auto">
          <a:xfrm>
            <a:off x="0" y="3462954"/>
            <a:ext cx="9144000" cy="3505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384622" y="1910212"/>
            <a:ext cx="8507858" cy="1470025"/>
          </a:xfrm>
        </p:spPr>
        <p:txBody>
          <a:bodyPr/>
          <a:lstStyle>
            <a:lvl1pPr algn="ctr">
              <a:defRPr sz="4400" baseline="0"/>
            </a:lvl1pPr>
          </a:lstStyle>
          <a:p>
            <a:r>
              <a:rPr lang="cs-CZ" dirty="0" smtClean="0"/>
              <a:t>Šablona prezentace SMCH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6" name="TextovéPole 5"/>
          <p:cNvSpPr txBox="1"/>
          <p:nvPr userDrawn="1"/>
        </p:nvSpPr>
        <p:spPr>
          <a:xfrm>
            <a:off x="384622" y="260648"/>
            <a:ext cx="6840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707070"/>
                </a:solidFill>
              </a:rPr>
              <a:t>STATUTÁRNÍ MĚSTO CHOMUTOV</a:t>
            </a:r>
            <a:endParaRPr lang="cs-CZ" sz="2800" b="1" dirty="0">
              <a:solidFill>
                <a:srgbClr val="707070"/>
              </a:solidFill>
            </a:endParaRPr>
          </a:p>
        </p:txBody>
      </p:sp>
      <p:sp>
        <p:nvSpPr>
          <p:cNvPr id="13" name="Nadpis 1"/>
          <p:cNvSpPr txBox="1">
            <a:spLocks/>
          </p:cNvSpPr>
          <p:nvPr userDrawn="1"/>
        </p:nvSpPr>
        <p:spPr>
          <a:xfrm>
            <a:off x="4572000" y="4653135"/>
            <a:ext cx="3816424" cy="836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rgbClr val="70707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600" b="1" dirty="0" smtClean="0"/>
              <a:t>Ing. Jan Mareš</a:t>
            </a:r>
            <a:endParaRPr lang="cs-CZ" sz="3600" b="1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588224" y="6309320"/>
            <a:ext cx="2133600" cy="365125"/>
          </a:xfrm>
        </p:spPr>
        <p:txBody>
          <a:bodyPr/>
          <a:lstStyle>
            <a:lvl1pPr algn="r">
              <a:defRPr sz="2000" b="1">
                <a:solidFill>
                  <a:schemeClr val="bg1"/>
                </a:solidFill>
              </a:defRPr>
            </a:lvl1pPr>
          </a:lstStyle>
          <a:p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479478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685800" y="1772816"/>
            <a:ext cx="7772400" cy="2016223"/>
          </a:xfrm>
        </p:spPr>
        <p:txBody>
          <a:bodyPr/>
          <a:lstStyle>
            <a:lvl1pPr>
              <a:defRPr baseline="0"/>
            </a:lvl1pPr>
          </a:lstStyle>
          <a:p>
            <a:r>
              <a:rPr lang="cs-CZ" dirty="0" smtClean="0"/>
              <a:t>Hlavní téma 1 - text</a:t>
            </a:r>
            <a:br>
              <a:rPr lang="cs-CZ" dirty="0" smtClean="0"/>
            </a:br>
            <a:r>
              <a:rPr lang="cs-CZ" dirty="0" smtClean="0"/>
              <a:t>Hlavní téma 2 - text </a:t>
            </a:r>
            <a:br>
              <a:rPr lang="cs-CZ" dirty="0" smtClean="0"/>
            </a:br>
            <a:r>
              <a:rPr lang="cs-CZ" dirty="0" smtClean="0"/>
              <a:t>Hlavní téma 3 - text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243536"/>
            <a:ext cx="6400800" cy="1561728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motto / základní téma …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7212-EE18-4FF5-ABAE-E6EC3590E113}" type="datetimeFigureOut">
              <a:rPr lang="cs-CZ" smtClean="0"/>
              <a:pPr/>
              <a:t>16.6.2014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28C6-FD93-4643-9591-C87CBF367155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5805384"/>
            <a:ext cx="9144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délník 7"/>
          <p:cNvSpPr/>
          <p:nvPr userDrawn="1"/>
        </p:nvSpPr>
        <p:spPr>
          <a:xfrm>
            <a:off x="0" y="1268760"/>
            <a:ext cx="7740352" cy="216024"/>
          </a:xfrm>
          <a:prstGeom prst="rect">
            <a:avLst/>
          </a:prstGeom>
          <a:solidFill>
            <a:srgbClr val="518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1196752"/>
            <a:ext cx="1297499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Nadpis 1"/>
          <p:cNvSpPr txBox="1">
            <a:spLocks/>
          </p:cNvSpPr>
          <p:nvPr userDrawn="1"/>
        </p:nvSpPr>
        <p:spPr>
          <a:xfrm>
            <a:off x="536889" y="116631"/>
            <a:ext cx="8507858" cy="10801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0707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400" b="0" dirty="0" smtClean="0"/>
              <a:t>Název / nadpis prezentace</a:t>
            </a:r>
            <a:endParaRPr lang="cs-CZ" sz="4400" b="0" dirty="0"/>
          </a:p>
        </p:txBody>
      </p:sp>
    </p:spTree>
    <p:extLst>
      <p:ext uri="{BB962C8B-B14F-4D97-AF65-F5344CB8AC3E}">
        <p14:creationId xmlns="" xmlns:p14="http://schemas.microsoft.com/office/powerpoint/2010/main" val="851747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>
                <a:solidFill>
                  <a:srgbClr val="707070"/>
                </a:solidFill>
              </a:defRPr>
            </a:lvl1pPr>
          </a:lstStyle>
          <a:p>
            <a:r>
              <a:rPr lang="cs-CZ" dirty="0" smtClean="0"/>
              <a:t>Šablona prezentace SMCH - nadpis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cs-CZ" dirty="0" smtClean="0"/>
              <a:t>Šablona prezentace (první úroveň)</a:t>
            </a:r>
          </a:p>
          <a:p>
            <a:pPr lvl="1"/>
            <a:r>
              <a:rPr lang="cs-CZ" dirty="0" smtClean="0"/>
              <a:t>Šablona prezentace (druhá úroveň)</a:t>
            </a:r>
          </a:p>
          <a:p>
            <a:pPr lvl="2"/>
            <a:r>
              <a:rPr lang="cs-CZ" dirty="0" smtClean="0"/>
              <a:t>Šablona prezentace (třetí úroveň)</a:t>
            </a:r>
          </a:p>
          <a:p>
            <a:pPr lvl="3"/>
            <a:r>
              <a:rPr lang="cs-CZ" dirty="0" smtClean="0"/>
              <a:t>Šablona prezentace (čtvrtá úroveň)</a:t>
            </a:r>
          </a:p>
          <a:p>
            <a:pPr lvl="4"/>
            <a:r>
              <a:rPr lang="cs-CZ" dirty="0" smtClean="0"/>
              <a:t>Šablona prezentace (pátá úroveň)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7212-EE18-4FF5-ABAE-E6EC3590E113}" type="datetimeFigureOut">
              <a:rPr lang="cs-CZ" smtClean="0"/>
              <a:pPr/>
              <a:t>16.6.2014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28C6-FD93-4643-9591-C87CBF36715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bdélník 6"/>
          <p:cNvSpPr/>
          <p:nvPr userDrawn="1"/>
        </p:nvSpPr>
        <p:spPr>
          <a:xfrm>
            <a:off x="0" y="1268760"/>
            <a:ext cx="7740352" cy="216024"/>
          </a:xfrm>
          <a:prstGeom prst="rect">
            <a:avLst/>
          </a:prstGeom>
          <a:solidFill>
            <a:srgbClr val="518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1196752"/>
            <a:ext cx="1297499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5805384"/>
            <a:ext cx="9144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1328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dirty="0" smtClean="0"/>
              <a:t>Šablona prezentace - Nadpis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 smtClean="0"/>
              <a:t>Text Chomutov text Chomutov Text Chomutov text Chomutov </a:t>
            </a:r>
          </a:p>
          <a:p>
            <a:pPr lvl="0"/>
            <a:r>
              <a:rPr lang="cs-CZ" dirty="0" smtClean="0"/>
              <a:t>Šablona prezentace šablona prezentace šablona prezentace</a:t>
            </a:r>
          </a:p>
          <a:p>
            <a:pPr lvl="0"/>
            <a:r>
              <a:rPr lang="cs-CZ" dirty="0" smtClean="0"/>
              <a:t>Text Chomutov text Chomutov </a:t>
            </a:r>
          </a:p>
          <a:p>
            <a:pPr lvl="0"/>
            <a:r>
              <a:rPr lang="cs-CZ" dirty="0" smtClean="0"/>
              <a:t>Šablona prezentace šablona prezentace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7212-EE18-4FF5-ABAE-E6EC3590E113}" type="datetimeFigureOut">
              <a:rPr lang="cs-CZ" smtClean="0"/>
              <a:pPr/>
              <a:t>16.6.2014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28C6-FD93-4643-9591-C87CBF367155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1196752"/>
            <a:ext cx="1297499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bdélník 8"/>
          <p:cNvSpPr/>
          <p:nvPr userDrawn="1"/>
        </p:nvSpPr>
        <p:spPr>
          <a:xfrm>
            <a:off x="0" y="1268760"/>
            <a:ext cx="7740352" cy="216024"/>
          </a:xfrm>
          <a:prstGeom prst="rect">
            <a:avLst/>
          </a:prstGeom>
          <a:solidFill>
            <a:srgbClr val="518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5805384"/>
            <a:ext cx="9144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49322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7212-EE18-4FF5-ABAE-E6EC3590E113}" type="datetimeFigureOut">
              <a:rPr lang="cs-CZ" smtClean="0"/>
              <a:pPr/>
              <a:t>16.6.2014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28C6-FD93-4643-9591-C87CBF367155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5805264"/>
            <a:ext cx="9144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bdélník 11"/>
          <p:cNvSpPr/>
          <p:nvPr userDrawn="1"/>
        </p:nvSpPr>
        <p:spPr>
          <a:xfrm>
            <a:off x="0" y="1268760"/>
            <a:ext cx="7740352" cy="216024"/>
          </a:xfrm>
          <a:prstGeom prst="rect">
            <a:avLst/>
          </a:prstGeom>
          <a:solidFill>
            <a:srgbClr val="518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1196752"/>
            <a:ext cx="1297499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30228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685800" y="1772816"/>
            <a:ext cx="7772400" cy="3816424"/>
          </a:xfrm>
        </p:spPr>
        <p:txBody>
          <a:bodyPr>
            <a:noAutofit/>
          </a:bodyPr>
          <a:lstStyle>
            <a:lvl1pPr>
              <a:defRPr sz="3600" baseline="0"/>
            </a:lvl1pPr>
          </a:lstStyle>
          <a:p>
            <a:r>
              <a:rPr lang="cs-CZ" dirty="0" smtClean="0"/>
              <a:t>Výsledky</a:t>
            </a:r>
            <a:br>
              <a:rPr lang="cs-CZ" dirty="0" smtClean="0"/>
            </a:br>
            <a:r>
              <a:rPr lang="cs-CZ" dirty="0" smtClean="0"/>
              <a:t>Hlavní závěry</a:t>
            </a:r>
            <a:br>
              <a:rPr lang="cs-CZ" dirty="0" smtClean="0"/>
            </a:br>
            <a:r>
              <a:rPr lang="cs-CZ" dirty="0" smtClean="0"/>
              <a:t>Text</a:t>
            </a:r>
            <a:br>
              <a:rPr lang="cs-CZ" dirty="0" smtClean="0"/>
            </a:br>
            <a:r>
              <a:rPr lang="cs-CZ" dirty="0" smtClean="0"/>
              <a:t>Výsledky</a:t>
            </a:r>
            <a:br>
              <a:rPr lang="cs-CZ" dirty="0" smtClean="0"/>
            </a:br>
            <a:r>
              <a:rPr lang="cs-CZ" dirty="0" smtClean="0"/>
              <a:t>Hlavní závěry</a:t>
            </a:r>
            <a:br>
              <a:rPr lang="cs-CZ" dirty="0" smtClean="0"/>
            </a:br>
            <a:r>
              <a:rPr lang="cs-CZ" dirty="0" smtClean="0"/>
              <a:t>Text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7212-EE18-4FF5-ABAE-E6EC3590E113}" type="datetimeFigureOut">
              <a:rPr lang="cs-CZ" smtClean="0"/>
              <a:pPr/>
              <a:t>16.6.2014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28C6-FD93-4643-9591-C87CBF367155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5805384"/>
            <a:ext cx="9144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délník 7"/>
          <p:cNvSpPr/>
          <p:nvPr userDrawn="1"/>
        </p:nvSpPr>
        <p:spPr>
          <a:xfrm>
            <a:off x="0" y="1268760"/>
            <a:ext cx="7740352" cy="216024"/>
          </a:xfrm>
          <a:prstGeom prst="rect">
            <a:avLst/>
          </a:prstGeom>
          <a:solidFill>
            <a:srgbClr val="518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1196752"/>
            <a:ext cx="1297499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ástupný symbol pro nadpis 1"/>
          <p:cNvSpPr txBox="1">
            <a:spLocks/>
          </p:cNvSpPr>
          <p:nvPr userDrawn="1"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0707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dirty="0" smtClean="0"/>
              <a:t>Shrnutí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1423708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cs-CZ" dirty="0" smtClean="0"/>
              <a:t>Děkuji Vám za pozornost.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7212-EE18-4FF5-ABAE-E6EC3590E113}" type="datetimeFigureOut">
              <a:rPr lang="cs-CZ" smtClean="0"/>
              <a:pPr/>
              <a:t>16.6.2014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28C6-FD93-4643-9591-C87CBF367155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5805384"/>
            <a:ext cx="9144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Obdélník 7"/>
          <p:cNvSpPr/>
          <p:nvPr userDrawn="1"/>
        </p:nvSpPr>
        <p:spPr>
          <a:xfrm>
            <a:off x="0" y="1268760"/>
            <a:ext cx="7740352" cy="216024"/>
          </a:xfrm>
          <a:prstGeom prst="rect">
            <a:avLst/>
          </a:prstGeom>
          <a:solidFill>
            <a:srgbClr val="5186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1196752"/>
            <a:ext cx="1297499" cy="3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3"/>
          <p:cNvSpPr txBox="1">
            <a:spLocks noChangeArrowheads="1"/>
          </p:cNvSpPr>
          <p:nvPr userDrawn="1"/>
        </p:nvSpPr>
        <p:spPr>
          <a:xfrm>
            <a:off x="5076054" y="4293096"/>
            <a:ext cx="3313045" cy="288000"/>
          </a:xfrm>
          <a:prstGeom prst="rect">
            <a:avLst/>
          </a:prstGeom>
          <a:solidFill>
            <a:srgbClr val="707070"/>
          </a:solidFill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2160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8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Statutární město Chomutov</a:t>
            </a:r>
            <a:endParaRPr kumimoji="0" lang="cs-CZ" sz="8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cs-CZ" sz="1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23021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97212-EE18-4FF5-ABAE-E6EC3590E113}" type="datetimeFigureOut">
              <a:rPr lang="cs-CZ" smtClean="0"/>
              <a:pPr/>
              <a:t>16.6.2014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828C6-FD93-4643-9591-C87CBF36715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1201604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0" r:id="rId3"/>
    <p:sldLayoutId id="2147483652" r:id="rId4"/>
    <p:sldLayoutId id="2147483653" r:id="rId5"/>
    <p:sldLayoutId id="2147483656" r:id="rId6"/>
    <p:sldLayoutId id="2147483654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rgbClr val="70707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84622" y="1772816"/>
            <a:ext cx="8507858" cy="1470025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chemeClr val="accent4">
                    <a:lumMod val="50000"/>
                  </a:schemeClr>
                </a:solidFill>
              </a:rPr>
              <a:t>Závěrečný účet města za rok 2013</a:t>
            </a:r>
            <a:endParaRPr lang="cs-CZ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781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73224" y="1628800"/>
            <a:ext cx="7859216" cy="4536504"/>
          </a:xfrm>
        </p:spPr>
        <p:txBody>
          <a:bodyPr anchor="t">
            <a:normAutofit/>
          </a:bodyPr>
          <a:lstStyle/>
          <a:p>
            <a:r>
              <a:rPr lang="cs-CZ" dirty="0" smtClean="0">
                <a:solidFill>
                  <a:srgbClr val="F29400"/>
                </a:solidFill>
              </a:rPr>
              <a:t>Majetek </a:t>
            </a:r>
            <a:r>
              <a:rPr lang="cs-CZ" dirty="0" smtClean="0">
                <a:solidFill>
                  <a:srgbClr val="5186AA"/>
                </a:solidFill>
              </a:rPr>
              <a:t>- Inventarizace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49166058"/>
              </p:ext>
            </p:extLst>
          </p:nvPr>
        </p:nvGraphicFramePr>
        <p:xfrm>
          <a:off x="1259632" y="2204864"/>
          <a:ext cx="6360369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0123"/>
                <a:gridCol w="2120123"/>
                <a:gridCol w="2120123"/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AKTIVA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 Kč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korekce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Stálá</a:t>
                      </a:r>
                      <a:r>
                        <a:rPr lang="cs-CZ" baseline="0" dirty="0" smtClean="0"/>
                        <a:t> aktiva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>
                          <a:effectLst/>
                          <a:latin typeface="Arial CE"/>
                        </a:rPr>
                        <a:t>7 171 090 764,88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dirty="0">
                          <a:effectLst/>
                          <a:latin typeface="Arial CE"/>
                        </a:rPr>
                        <a:t>1 456 438 989,99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Oběžná aktiva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>
                          <a:effectLst/>
                          <a:latin typeface="Arial CE"/>
                        </a:rPr>
                        <a:t>993 536 959,41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dirty="0">
                          <a:effectLst/>
                          <a:latin typeface="Arial CE"/>
                        </a:rPr>
                        <a:t>61 051 810,74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AKTIVA BRUTTO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dirty="0">
                          <a:effectLst/>
                          <a:latin typeface="Arial CE"/>
                        </a:rPr>
                        <a:t>8 164 627 724,29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dirty="0">
                          <a:effectLst/>
                          <a:latin typeface="Arial CE"/>
                        </a:rPr>
                        <a:t>1 517 490 800,73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AKTIVA</a:t>
                      </a:r>
                      <a:r>
                        <a:rPr lang="cs-CZ" b="1" baseline="0" dirty="0" smtClean="0"/>
                        <a:t> NETTO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1" i="0" u="none" strike="noStrike" dirty="0">
                          <a:effectLst/>
                          <a:latin typeface="Arial CE"/>
                        </a:rPr>
                        <a:t>  6 647 136 923,56 </a:t>
                      </a:r>
                      <a:r>
                        <a:rPr lang="cs-CZ" sz="1600" b="1" i="0" u="none" strike="noStrike" dirty="0" smtClean="0">
                          <a:effectLst/>
                          <a:latin typeface="Arial CE"/>
                        </a:rPr>
                        <a:t> </a:t>
                      </a:r>
                      <a:endParaRPr lang="cs-CZ" sz="1600" b="1" i="0" u="none" strike="noStrike" dirty="0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b="1" i="0" u="none" strike="noStrike" dirty="0" smtClean="0">
                          <a:effectLst/>
                          <a:latin typeface="Arial CE"/>
                        </a:rPr>
                        <a:t>po korekci</a:t>
                      </a:r>
                      <a:endParaRPr lang="cs-CZ" sz="1600" b="1" i="0" u="none" strike="noStrike" dirty="0">
                        <a:effectLst/>
                        <a:latin typeface="Arial CE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b="1" dirty="0" smtClean="0">
                          <a:solidFill>
                            <a:schemeClr val="bg1"/>
                          </a:solidFill>
                        </a:rPr>
                        <a:t>PASIVA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b="1" baseline="0" dirty="0" smtClean="0">
                          <a:solidFill>
                            <a:schemeClr val="bg1"/>
                          </a:solidFill>
                        </a:rPr>
                        <a:t>Kč</a:t>
                      </a:r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Vlastní zdroje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dirty="0">
                          <a:effectLst/>
                          <a:latin typeface="Arial CE"/>
                        </a:rPr>
                        <a:t>5 908 256 031,62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Cizí zdroje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dirty="0">
                          <a:effectLst/>
                          <a:latin typeface="Arial CE"/>
                        </a:rPr>
                        <a:t>738 880 891,94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b="1" dirty="0" smtClean="0"/>
                        <a:t>ÚHRN PASIV</a:t>
                      </a:r>
                      <a:endParaRPr lang="cs-CZ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1" i="0" u="none" strike="noStrike" dirty="0">
                          <a:effectLst/>
                          <a:latin typeface="Arial CE"/>
                        </a:rPr>
                        <a:t>6 647 136 923,56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3561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73224" y="1484784"/>
            <a:ext cx="7859216" cy="4536504"/>
          </a:xfrm>
        </p:spPr>
        <p:txBody>
          <a:bodyPr anchor="t">
            <a:normAutofit/>
          </a:bodyPr>
          <a:lstStyle/>
          <a:p>
            <a:r>
              <a:rPr lang="cs-CZ" dirty="0" smtClean="0">
                <a:solidFill>
                  <a:srgbClr val="F29400"/>
                </a:solidFill>
              </a:rPr>
              <a:t>Pohledávky města </a:t>
            </a:r>
            <a:r>
              <a:rPr lang="cs-CZ" dirty="0" smtClean="0">
                <a:solidFill>
                  <a:srgbClr val="5186AA"/>
                </a:solidFill>
              </a:rPr>
              <a:t>- Inventarizace</a:t>
            </a: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74163535"/>
              </p:ext>
            </p:extLst>
          </p:nvPr>
        </p:nvGraphicFramePr>
        <p:xfrm>
          <a:off x="1115616" y="2060848"/>
          <a:ext cx="7560840" cy="40187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61938"/>
                <a:gridCol w="1236364"/>
                <a:gridCol w="1154845"/>
                <a:gridCol w="152848"/>
                <a:gridCol w="1154845"/>
              </a:tblGrid>
              <a:tr h="452633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účet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1.1.2013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5186A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31.12.2013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5186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Rozdíl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rgbClr val="5186AA"/>
                    </a:solidFill>
                  </a:tcPr>
                </a:tc>
              </a:tr>
              <a:tr h="212632"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u="none" strike="noStrike" dirty="0">
                          <a:effectLst/>
                        </a:rPr>
                        <a:t>311 - Odběratelé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15 076 162,07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15 233 859,43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</a:rPr>
                        <a:t> 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8D2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157 697,36</a:t>
                      </a:r>
                    </a:p>
                  </a:txBody>
                  <a:tcPr marL="9525" marR="9525" marT="9525" marB="0" anchor="b"/>
                </a:tc>
              </a:tr>
              <a:tr h="212632"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u="none" strike="noStrike" dirty="0">
                          <a:effectLst/>
                        </a:rPr>
                        <a:t>314 - Krátkodobé poskytnuté zálohy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9 061 183,84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6 608 228,05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</a:rPr>
                        <a:t> 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8D2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-2 452 955,79</a:t>
                      </a:r>
                    </a:p>
                  </a:txBody>
                  <a:tcPr marL="9525" marR="9525" marT="9525" marB="0" anchor="b"/>
                </a:tc>
              </a:tr>
              <a:tr h="212632"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u="none" strike="noStrike" dirty="0">
                          <a:effectLst/>
                        </a:rPr>
                        <a:t>315 - Jiné pohledávky z hlavní činnosti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66 970 496,06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78 625 892,63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u="none" strike="noStrike">
                          <a:effectLst/>
                        </a:rPr>
                        <a:t> 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11 655 396,57</a:t>
                      </a:r>
                    </a:p>
                  </a:txBody>
                  <a:tcPr marL="9525" marR="9525" marT="9525" marB="0" anchor="b"/>
                </a:tc>
              </a:tr>
              <a:tr h="212632"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u="none" strike="noStrike" dirty="0">
                          <a:effectLst/>
                        </a:rPr>
                        <a:t>316 - Poskytnuté návratné finanční výpomoci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u="none" strike="noStrike">
                          <a:effectLst/>
                        </a:rPr>
                        <a:t> 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 anchor="b"/>
                </a:tc>
              </a:tr>
              <a:tr h="212632"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u="none" strike="noStrike" dirty="0">
                          <a:effectLst/>
                        </a:rPr>
                        <a:t>335 - Pohledávky za zaměstnanci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30 783,00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3 766,00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u="none" strike="noStrike" dirty="0">
                          <a:effectLst/>
                        </a:rPr>
                        <a:t> 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rgbClr val="C8D2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-27 017,00</a:t>
                      </a:r>
                    </a:p>
                  </a:txBody>
                  <a:tcPr marL="9525" marR="9525" marT="9525" marB="0" anchor="b"/>
                </a:tc>
              </a:tr>
              <a:tr h="212632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u="none" strike="noStrike" dirty="0">
                          <a:effectLst/>
                        </a:rPr>
                        <a:t>343 - Daň z přidané hodnoty</a:t>
                      </a:r>
                      <a:endParaRPr lang="pl-PL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-2 007 137,00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-2 578 173,13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</a:rPr>
                        <a:t> 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8D2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-571 036,13</a:t>
                      </a:r>
                    </a:p>
                  </a:txBody>
                  <a:tcPr marL="9525" marR="9525" marT="9525" marB="0" anchor="b"/>
                </a:tc>
              </a:tr>
              <a:tr h="212632"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u="none" strike="noStrike" dirty="0">
                          <a:effectLst/>
                        </a:rPr>
                        <a:t>346 - Pohledávky za ústředními rozpočty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133 470,00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</a:rPr>
                        <a:t> 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8D2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133 470,00</a:t>
                      </a:r>
                    </a:p>
                  </a:txBody>
                  <a:tcPr marL="9525" marR="9525" marT="9525" marB="0" anchor="b"/>
                </a:tc>
              </a:tr>
              <a:tr h="212632">
                <a:tc>
                  <a:txBody>
                    <a:bodyPr/>
                    <a:lstStyle/>
                    <a:p>
                      <a:pPr algn="l" fontAlgn="t"/>
                      <a:r>
                        <a:rPr lang="pl-PL" sz="1400" u="none" strike="noStrike" dirty="0">
                          <a:effectLst/>
                        </a:rPr>
                        <a:t>348 - Pohledávky za územními rozpočty</a:t>
                      </a:r>
                      <a:endParaRPr lang="pl-PL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</a:rPr>
                        <a:t> 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8D2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 anchor="b"/>
                </a:tc>
              </a:tr>
              <a:tr h="212632"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u="none" strike="noStrike" dirty="0">
                          <a:effectLst/>
                        </a:rPr>
                        <a:t>373 - Krátkodobé poskytnuté zálohy na transfery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10 312 000,00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3 174 000,00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</a:rPr>
                        <a:t> 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8D2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-7 138 000,00</a:t>
                      </a:r>
                    </a:p>
                  </a:txBody>
                  <a:tcPr marL="9525" marR="9525" marT="9525" marB="0" anchor="b"/>
                </a:tc>
              </a:tr>
              <a:tr h="212632"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u="none" strike="noStrike">
                          <a:effectLst/>
                        </a:rPr>
                        <a:t>381 - Náklady příštích období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</a:rPr>
                        <a:t> 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8D2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9525" marR="9525" marT="9525" marB="0" anchor="b"/>
                </a:tc>
              </a:tr>
              <a:tr h="212632"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u="none" strike="noStrike">
                          <a:effectLst/>
                        </a:rPr>
                        <a:t>385 - Příjmy příštích období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1 424 887,78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780,00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</a:rPr>
                        <a:t> 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8D2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-1 424 107,78</a:t>
                      </a:r>
                    </a:p>
                  </a:txBody>
                  <a:tcPr marL="9525" marR="9525" marT="9525" marB="0" anchor="b"/>
                </a:tc>
              </a:tr>
              <a:tr h="212632"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u="none" strike="noStrike">
                          <a:effectLst/>
                        </a:rPr>
                        <a:t>388 - Dohadné účty aktivní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241 111 854,71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263 037 661,50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 dirty="0">
                          <a:effectLst/>
                        </a:rPr>
                        <a:t> 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C8D2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21 925 806,79</a:t>
                      </a:r>
                    </a:p>
                  </a:txBody>
                  <a:tcPr marL="9525" marR="9525" marT="9525" marB="0" anchor="b"/>
                </a:tc>
              </a:tr>
              <a:tr h="221053"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u="none" strike="noStrike">
                          <a:effectLst/>
                        </a:rPr>
                        <a:t>462-469 - Dlouhodobé pohledávky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2 466 242,43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3 066 656,57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u="none" strike="noStrike" dirty="0">
                          <a:effectLst/>
                        </a:rPr>
                        <a:t> 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600 414,14</a:t>
                      </a:r>
                    </a:p>
                  </a:txBody>
                  <a:tcPr marL="9525" marR="9525" marT="9525" marB="0" anchor="b"/>
                </a:tc>
              </a:tr>
              <a:tr h="221053"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b="1" u="none" strike="noStrike" dirty="0">
                          <a:effectLst/>
                        </a:rPr>
                        <a:t>Součet</a:t>
                      </a:r>
                      <a:endParaRPr lang="cs-CZ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344 446 472,89</a:t>
                      </a:r>
                    </a:p>
                  </a:txBody>
                  <a:tcPr marL="9525" marR="9525" marT="9525" marB="0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367 306 141,05</a:t>
                      </a:r>
                    </a:p>
                  </a:txBody>
                  <a:tcPr marL="9525" marR="9525" marT="9525" marB="0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cs-CZ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22 859 668,16</a:t>
                      </a:r>
                    </a:p>
                  </a:txBody>
                  <a:tcPr marL="9525" marR="9525" marT="9525" marB="0" anchor="b">
                    <a:solidFill>
                      <a:srgbClr val="B6D5E9"/>
                    </a:solidFill>
                  </a:tcPr>
                </a:tc>
              </a:tr>
              <a:tr h="221053"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Vyloučení</a:t>
                      </a:r>
                      <a:endParaRPr lang="cs-CZ" sz="1400" b="1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266 638 784,22</a:t>
                      </a:r>
                    </a:p>
                  </a:txBody>
                  <a:tcPr marL="9525" marR="9525" marT="9525" marB="0" anchor="b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278 314 895,01</a:t>
                      </a:r>
                    </a:p>
                  </a:txBody>
                  <a:tcPr marL="9525" marR="9525" marT="9525" marB="0" anchor="b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cs-CZ" sz="1400" b="1" i="1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11 676 110,79</a:t>
                      </a:r>
                    </a:p>
                  </a:txBody>
                  <a:tcPr marL="9525" marR="9525" marT="9525" marB="0" anchor="b">
                    <a:solidFill>
                      <a:srgbClr val="B6D5E9"/>
                    </a:solidFill>
                  </a:tcPr>
                </a:tc>
              </a:tr>
              <a:tr h="221053">
                <a:tc>
                  <a:txBody>
                    <a:bodyPr/>
                    <a:lstStyle/>
                    <a:p>
                      <a:pPr algn="l" fontAlgn="t"/>
                      <a:r>
                        <a:rPr lang="cs-CZ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OČIŠTĚNÉ POHLEDÁVKY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77 807 688,67</a:t>
                      </a:r>
                    </a:p>
                  </a:txBody>
                  <a:tcPr marL="9525" marR="9525" marT="9525" marB="0" anchor="b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88 991 246,04</a:t>
                      </a:r>
                    </a:p>
                  </a:txBody>
                  <a:tcPr marL="9525" marR="9525" marT="9525" marB="0" anchor="b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11 183 557,37</a:t>
                      </a:r>
                    </a:p>
                  </a:txBody>
                  <a:tcPr marL="9525" marR="9525" marT="9525" marB="0" anchor="b">
                    <a:solidFill>
                      <a:srgbClr val="5186A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85260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8424936" cy="4536504"/>
          </a:xfrm>
        </p:spPr>
        <p:txBody>
          <a:bodyPr anchor="t">
            <a:noAutofit/>
          </a:bodyPr>
          <a:lstStyle/>
          <a:p>
            <a:r>
              <a:rPr lang="cs-CZ" sz="2200" dirty="0" smtClean="0">
                <a:solidFill>
                  <a:srgbClr val="F29400"/>
                </a:solidFill>
              </a:rPr>
              <a:t>Finanční toky</a:t>
            </a:r>
            <a:endParaRPr lang="cs-CZ" sz="100" dirty="0" smtClean="0">
              <a:solidFill>
                <a:srgbClr val="F29400"/>
              </a:solidFill>
            </a:endParaRPr>
          </a:p>
          <a:p>
            <a:endParaRPr lang="cs-CZ" sz="800" dirty="0" smtClean="0">
              <a:solidFill>
                <a:srgbClr val="F29400"/>
              </a:solidFill>
            </a:endParaRPr>
          </a:p>
          <a:p>
            <a:r>
              <a:rPr lang="cs-CZ" sz="2000" dirty="0" smtClean="0">
                <a:solidFill>
                  <a:srgbClr val="5186AA"/>
                </a:solidFill>
              </a:rPr>
              <a:t>Výnos ze zhodnocování </a:t>
            </a:r>
          </a:p>
          <a:p>
            <a:pPr marL="342900" indent="-342900">
              <a:buFontTx/>
              <a:buChar char="-"/>
            </a:pPr>
            <a:r>
              <a:rPr lang="cs-CZ" sz="2000" b="0" dirty="0" smtClean="0">
                <a:solidFill>
                  <a:srgbClr val="707070"/>
                </a:solidFill>
              </a:rPr>
              <a:t>dlouhodobé </a:t>
            </a:r>
            <a:r>
              <a:rPr lang="cs-CZ" sz="2000" b="0" dirty="0" err="1" smtClean="0">
                <a:solidFill>
                  <a:srgbClr val="707070"/>
                </a:solidFill>
              </a:rPr>
              <a:t>portfólio</a:t>
            </a:r>
            <a:r>
              <a:rPr lang="cs-CZ" sz="2000" b="0" dirty="0" smtClean="0">
                <a:solidFill>
                  <a:srgbClr val="707070"/>
                </a:solidFill>
              </a:rPr>
              <a:t> </a:t>
            </a:r>
            <a:r>
              <a:rPr lang="cs-CZ" sz="2000" dirty="0" smtClean="0">
                <a:solidFill>
                  <a:srgbClr val="707070"/>
                </a:solidFill>
              </a:rPr>
              <a:t>5,58% </a:t>
            </a:r>
            <a:r>
              <a:rPr lang="cs-CZ" sz="2000" dirty="0" err="1" smtClean="0">
                <a:solidFill>
                  <a:srgbClr val="707070"/>
                </a:solidFill>
              </a:rPr>
              <a:t>p.a</a:t>
            </a:r>
            <a:r>
              <a:rPr lang="cs-CZ" sz="2000" dirty="0" smtClean="0">
                <a:solidFill>
                  <a:srgbClr val="707070"/>
                </a:solidFill>
              </a:rPr>
              <a:t> </a:t>
            </a:r>
            <a:r>
              <a:rPr lang="cs-CZ" sz="2000" b="0" dirty="0" smtClean="0">
                <a:solidFill>
                  <a:srgbClr val="707070"/>
                </a:solidFill>
              </a:rPr>
              <a:t>(stav </a:t>
            </a:r>
            <a:r>
              <a:rPr lang="cs-CZ" sz="2000" b="0" dirty="0">
                <a:solidFill>
                  <a:srgbClr val="707070"/>
                </a:solidFill>
              </a:rPr>
              <a:t>74118677,38 </a:t>
            </a:r>
            <a:r>
              <a:rPr lang="cs-CZ" sz="2000" b="0" dirty="0" smtClean="0">
                <a:solidFill>
                  <a:srgbClr val="707070"/>
                </a:solidFill>
              </a:rPr>
              <a:t>Kč)</a:t>
            </a:r>
          </a:p>
          <a:p>
            <a:r>
              <a:rPr lang="cs-CZ" sz="2000" b="0" dirty="0">
                <a:solidFill>
                  <a:srgbClr val="707070"/>
                </a:solidFill>
              </a:rPr>
              <a:t>	</a:t>
            </a:r>
            <a:r>
              <a:rPr lang="cs-CZ" sz="2000" b="0" dirty="0" smtClean="0">
                <a:solidFill>
                  <a:srgbClr val="707070"/>
                </a:solidFill>
              </a:rPr>
              <a:t>=&gt; čistý výnos 3.167.285,36 Kč</a:t>
            </a:r>
            <a:endParaRPr lang="cs-CZ" sz="2000" b="0" dirty="0">
              <a:solidFill>
                <a:srgbClr val="707070"/>
              </a:solidFill>
            </a:endParaRPr>
          </a:p>
          <a:p>
            <a:pPr marL="342900" indent="-342900">
              <a:buFontTx/>
              <a:buChar char="-"/>
            </a:pPr>
            <a:r>
              <a:rPr lang="cs-CZ" sz="2000" b="0" dirty="0" smtClean="0">
                <a:solidFill>
                  <a:srgbClr val="707070"/>
                </a:solidFill>
              </a:rPr>
              <a:t>Zhodnocované vratky dotací 0,50% </a:t>
            </a:r>
            <a:r>
              <a:rPr lang="cs-CZ" sz="2000" b="0" dirty="0" err="1" smtClean="0">
                <a:solidFill>
                  <a:srgbClr val="707070"/>
                </a:solidFill>
              </a:rPr>
              <a:t>p.a</a:t>
            </a:r>
            <a:r>
              <a:rPr lang="cs-CZ" sz="2000" b="0" dirty="0">
                <a:solidFill>
                  <a:srgbClr val="707070"/>
                </a:solidFill>
              </a:rPr>
              <a:t>. (</a:t>
            </a:r>
            <a:r>
              <a:rPr lang="cs-CZ" sz="2000" b="0" dirty="0" smtClean="0">
                <a:solidFill>
                  <a:srgbClr val="707070"/>
                </a:solidFill>
              </a:rPr>
              <a:t>326747199,21 Kč)</a:t>
            </a:r>
          </a:p>
          <a:p>
            <a:pPr marL="800100" lvl="1" indent="-342900">
              <a:buFontTx/>
              <a:buChar char="-"/>
            </a:pPr>
            <a:r>
              <a:rPr lang="cs-CZ" b="0" dirty="0" smtClean="0">
                <a:solidFill>
                  <a:srgbClr val="707070"/>
                </a:solidFill>
              </a:rPr>
              <a:t>=&gt; čistý výnos 1.247.199,21 Kč (pouze od 11/2013)</a:t>
            </a:r>
          </a:p>
          <a:p>
            <a:endParaRPr lang="cs-CZ" sz="1000" dirty="0" smtClean="0">
              <a:solidFill>
                <a:srgbClr val="707070"/>
              </a:solidFill>
            </a:endParaRPr>
          </a:p>
          <a:p>
            <a:endParaRPr lang="cs-CZ" sz="1000" dirty="0" smtClean="0">
              <a:solidFill>
                <a:srgbClr val="707070"/>
              </a:solidFill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24579058"/>
              </p:ext>
            </p:extLst>
          </p:nvPr>
        </p:nvGraphicFramePr>
        <p:xfrm>
          <a:off x="755576" y="4149080"/>
          <a:ext cx="7200801" cy="15841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76075"/>
                <a:gridCol w="1832931"/>
                <a:gridCol w="1776821"/>
                <a:gridCol w="1514974"/>
              </a:tblGrid>
              <a:tr h="396044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cs-CZ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Stav k 1.1.2013</a:t>
                      </a:r>
                      <a:endParaRPr lang="cs-CZ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Stav k 31.12.2013</a:t>
                      </a:r>
                      <a:endParaRPr lang="cs-CZ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změna</a:t>
                      </a:r>
                      <a:endParaRPr lang="cs-CZ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5186AA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 Základní běžný účet </a:t>
                      </a:r>
                      <a:endParaRPr lang="cs-CZ" sz="16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79 994 654,90</a:t>
                      </a:r>
                      <a:endParaRPr lang="cs-CZ" sz="16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 dirty="0">
                          <a:effectLst/>
                        </a:rPr>
                        <a:t>148 032 702,69</a:t>
                      </a:r>
                      <a:endParaRPr lang="cs-CZ" sz="1600" b="1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 dirty="0">
                          <a:effectLst/>
                        </a:rPr>
                        <a:t>68 038 047,79</a:t>
                      </a:r>
                      <a:endParaRPr lang="cs-CZ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96044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 Běžné účty fondů ÚSC  </a:t>
                      </a:r>
                      <a:endParaRPr lang="cs-CZ" sz="16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35 740 834,86</a:t>
                      </a:r>
                      <a:endParaRPr lang="cs-CZ" sz="16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65 249 079,40</a:t>
                      </a:r>
                      <a:endParaRPr lang="cs-CZ" sz="16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29 508 244,54</a:t>
                      </a:r>
                      <a:endParaRPr lang="cs-CZ" sz="16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396044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u="none" strike="noStrike">
                          <a:effectLst/>
                        </a:rPr>
                        <a:t> Běžné účty celkem    </a:t>
                      </a:r>
                      <a:endParaRPr lang="cs-CZ" sz="16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115 735 489,76</a:t>
                      </a:r>
                      <a:endParaRPr lang="cs-CZ" sz="16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>
                          <a:effectLst/>
                        </a:rPr>
                        <a:t>213 281 782,09</a:t>
                      </a:r>
                      <a:endParaRPr lang="cs-CZ" sz="1600" b="1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u="none" strike="noStrike" dirty="0">
                          <a:effectLst/>
                        </a:rPr>
                        <a:t>97 546 292,33</a:t>
                      </a:r>
                      <a:endParaRPr lang="cs-CZ" sz="16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7906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8424936" cy="4536504"/>
          </a:xfrm>
        </p:spPr>
        <p:txBody>
          <a:bodyPr anchor="t">
            <a:noAutofit/>
          </a:bodyPr>
          <a:lstStyle/>
          <a:p>
            <a:r>
              <a:rPr lang="cs-CZ" sz="2200" dirty="0" smtClean="0">
                <a:solidFill>
                  <a:srgbClr val="F29400"/>
                </a:solidFill>
              </a:rPr>
              <a:t>Finanční toky II</a:t>
            </a:r>
            <a:endParaRPr lang="cs-CZ" sz="100" dirty="0" smtClean="0">
              <a:solidFill>
                <a:srgbClr val="F29400"/>
              </a:solidFill>
            </a:endParaRPr>
          </a:p>
          <a:p>
            <a:endParaRPr lang="cs-CZ" sz="800" dirty="0" smtClean="0">
              <a:solidFill>
                <a:srgbClr val="F29400"/>
              </a:solidFill>
            </a:endParaRPr>
          </a:p>
          <a:p>
            <a:endParaRPr lang="cs-CZ" sz="1000" dirty="0" smtClean="0">
              <a:solidFill>
                <a:srgbClr val="707070"/>
              </a:solidFill>
            </a:endParaRPr>
          </a:p>
          <a:p>
            <a:r>
              <a:rPr lang="cs-CZ" sz="2000" dirty="0" smtClean="0">
                <a:solidFill>
                  <a:srgbClr val="5186AA"/>
                </a:solidFill>
              </a:rPr>
              <a:t>Přijaté úvěry</a:t>
            </a:r>
          </a:p>
          <a:p>
            <a:pPr marL="342900" indent="-342900">
              <a:buFontTx/>
              <a:buChar char="-"/>
            </a:pPr>
            <a:r>
              <a:rPr lang="cs-CZ" sz="2000" dirty="0" err="1" smtClean="0">
                <a:solidFill>
                  <a:srgbClr val="707070"/>
                </a:solidFill>
              </a:rPr>
              <a:t>Dexia</a:t>
            </a:r>
            <a:r>
              <a:rPr lang="cs-CZ" sz="2000" dirty="0" smtClean="0">
                <a:solidFill>
                  <a:srgbClr val="707070"/>
                </a:solidFill>
              </a:rPr>
              <a:t> </a:t>
            </a:r>
            <a:r>
              <a:rPr lang="cs-CZ" sz="2000" dirty="0" err="1" smtClean="0">
                <a:solidFill>
                  <a:srgbClr val="707070"/>
                </a:solidFill>
              </a:rPr>
              <a:t>Kommunalkredit</a:t>
            </a:r>
            <a:r>
              <a:rPr lang="cs-CZ" sz="2000" dirty="0" smtClean="0">
                <a:solidFill>
                  <a:srgbClr val="707070"/>
                </a:solidFill>
              </a:rPr>
              <a:t> AG</a:t>
            </a:r>
          </a:p>
          <a:p>
            <a:pPr marL="342900" indent="-342900">
              <a:buFontTx/>
              <a:buChar char="-"/>
            </a:pPr>
            <a:r>
              <a:rPr lang="cs-CZ" sz="2000" b="0" dirty="0" smtClean="0">
                <a:solidFill>
                  <a:srgbClr val="707070"/>
                </a:solidFill>
              </a:rPr>
              <a:t>v roce 2013 </a:t>
            </a:r>
            <a:r>
              <a:rPr lang="cs-CZ" sz="2000" b="0" dirty="0" err="1" smtClean="0">
                <a:solidFill>
                  <a:srgbClr val="707070"/>
                </a:solidFill>
              </a:rPr>
              <a:t>revolving</a:t>
            </a:r>
            <a:r>
              <a:rPr lang="cs-CZ" sz="2000" b="0" dirty="0" smtClean="0">
                <a:solidFill>
                  <a:srgbClr val="707070"/>
                </a:solidFill>
              </a:rPr>
              <a:t> nevyužit </a:t>
            </a:r>
            <a:endParaRPr lang="cs-CZ" sz="2000" b="0" dirty="0">
              <a:solidFill>
                <a:srgbClr val="707070"/>
              </a:solidFill>
            </a:endParaRPr>
          </a:p>
          <a:p>
            <a:pPr marL="342900" indent="-342900">
              <a:buFontTx/>
              <a:buChar char="-"/>
            </a:pPr>
            <a:r>
              <a:rPr lang="cs-CZ" sz="2000" b="0" dirty="0" smtClean="0">
                <a:solidFill>
                  <a:srgbClr val="707070"/>
                </a:solidFill>
              </a:rPr>
              <a:t>zůstatek revolvingového úvěru (načerpaný stav 450 mil. Kč)</a:t>
            </a:r>
            <a:endParaRPr lang="cs-CZ" sz="2000" b="0" dirty="0">
              <a:solidFill>
                <a:srgbClr val="707070"/>
              </a:solidFill>
            </a:endParaRPr>
          </a:p>
          <a:p>
            <a:endParaRPr lang="cs-CZ" sz="1000" b="0" dirty="0" smtClean="0">
              <a:solidFill>
                <a:srgbClr val="707070"/>
              </a:solidFill>
            </a:endParaRPr>
          </a:p>
          <a:p>
            <a:r>
              <a:rPr lang="cs-CZ" sz="2000" dirty="0" smtClean="0">
                <a:solidFill>
                  <a:srgbClr val="5186AA"/>
                </a:solidFill>
              </a:rPr>
              <a:t>Poskytnuté půjčky</a:t>
            </a:r>
          </a:p>
          <a:p>
            <a:pPr marL="342900" indent="-342900">
              <a:buFontTx/>
              <a:buChar char="-"/>
            </a:pPr>
            <a:r>
              <a:rPr lang="cs-CZ" sz="2000" dirty="0" smtClean="0">
                <a:solidFill>
                  <a:srgbClr val="707070"/>
                </a:solidFill>
              </a:rPr>
              <a:t>OSS Světlo - 250.000 Kč </a:t>
            </a:r>
            <a:r>
              <a:rPr lang="cs-CZ" sz="2000" b="0" dirty="0" smtClean="0">
                <a:solidFill>
                  <a:srgbClr val="707070"/>
                </a:solidFill>
              </a:rPr>
              <a:t>– bezúročně – řádně v termínu splacena</a:t>
            </a:r>
          </a:p>
          <a:p>
            <a:pPr marL="342900" indent="-342900">
              <a:buFontTx/>
              <a:buChar char="-"/>
            </a:pPr>
            <a:r>
              <a:rPr lang="cs-CZ" sz="2000" dirty="0" smtClean="0">
                <a:solidFill>
                  <a:srgbClr val="707070"/>
                </a:solidFill>
              </a:rPr>
              <a:t>PZOO -  688.000 Kč </a:t>
            </a:r>
            <a:r>
              <a:rPr lang="cs-CZ" sz="2000" b="0" dirty="0" smtClean="0">
                <a:solidFill>
                  <a:srgbClr val="707070"/>
                </a:solidFill>
              </a:rPr>
              <a:t>– Stanice pro handicapy</a:t>
            </a:r>
          </a:p>
          <a:p>
            <a:pPr marL="342900" indent="-342900">
              <a:buFontTx/>
              <a:buChar char="-"/>
            </a:pPr>
            <a:endParaRPr lang="cs-CZ" sz="900" b="0" dirty="0">
              <a:solidFill>
                <a:srgbClr val="707070"/>
              </a:solidFill>
            </a:endParaRPr>
          </a:p>
          <a:p>
            <a:r>
              <a:rPr lang="cs-CZ" sz="2000" dirty="0" smtClean="0">
                <a:solidFill>
                  <a:srgbClr val="5186AA"/>
                </a:solidFill>
              </a:rPr>
              <a:t>Ručení</a:t>
            </a:r>
            <a:r>
              <a:rPr lang="cs-CZ" sz="2000" b="0" dirty="0" smtClean="0">
                <a:solidFill>
                  <a:srgbClr val="707070"/>
                </a:solidFill>
              </a:rPr>
              <a:t> – město v roce 2013 žádné své organizaci neručilo k úvěru</a:t>
            </a:r>
          </a:p>
        </p:txBody>
      </p:sp>
    </p:spTree>
    <p:extLst>
      <p:ext uri="{BB962C8B-B14F-4D97-AF65-F5344CB8AC3E}">
        <p14:creationId xmlns="" xmlns:p14="http://schemas.microsoft.com/office/powerpoint/2010/main" val="14065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/>
          <p:nvPr/>
        </p:nvPicPr>
        <p:blipFill>
          <a:blip r:embed="rId2" cstate="print"/>
          <a:srcRect l="1157" t="9867" r="1157" b="24800"/>
          <a:stretch>
            <a:fillRect/>
          </a:stretch>
        </p:blipFill>
        <p:spPr bwMode="auto">
          <a:xfrm>
            <a:off x="6804248" y="1628800"/>
            <a:ext cx="172819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8424936" cy="648072"/>
          </a:xfrm>
        </p:spPr>
        <p:txBody>
          <a:bodyPr anchor="t">
            <a:noAutofit/>
          </a:bodyPr>
          <a:lstStyle/>
          <a:p>
            <a:r>
              <a:rPr lang="cs-CZ" sz="2200" dirty="0" smtClean="0">
                <a:solidFill>
                  <a:srgbClr val="F29400"/>
                </a:solidFill>
              </a:rPr>
              <a:t>Rekapitulace příjmů</a:t>
            </a:r>
            <a:endParaRPr lang="cs-CZ" sz="100" dirty="0" smtClean="0">
              <a:solidFill>
                <a:srgbClr val="F29400"/>
              </a:solidFill>
            </a:endParaRPr>
          </a:p>
          <a:p>
            <a:endParaRPr lang="cs-CZ" sz="800" dirty="0" smtClean="0">
              <a:solidFill>
                <a:srgbClr val="F29400"/>
              </a:solidFill>
            </a:endParaRPr>
          </a:p>
        </p:txBody>
      </p:sp>
      <p:pic>
        <p:nvPicPr>
          <p:cNvPr id="6" name="obrázek 2"/>
          <p:cNvPicPr/>
          <p:nvPr/>
        </p:nvPicPr>
        <p:blipFill rotWithShape="1">
          <a:blip r:embed="rId3" cstate="print"/>
          <a:srcRect l="5390" t="17411" r="12379" b="12053"/>
          <a:stretch/>
        </p:blipFill>
        <p:spPr bwMode="auto">
          <a:xfrm>
            <a:off x="827584" y="2172970"/>
            <a:ext cx="6109791" cy="37043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84729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8424936" cy="4536504"/>
          </a:xfrm>
        </p:spPr>
        <p:txBody>
          <a:bodyPr anchor="t">
            <a:noAutofit/>
          </a:bodyPr>
          <a:lstStyle/>
          <a:p>
            <a:r>
              <a:rPr lang="cs-CZ" sz="2200" dirty="0" smtClean="0">
                <a:solidFill>
                  <a:srgbClr val="F29400"/>
                </a:solidFill>
              </a:rPr>
              <a:t>Příjmy dle tříd</a:t>
            </a:r>
            <a:endParaRPr lang="cs-CZ" sz="800" dirty="0" smtClean="0">
              <a:solidFill>
                <a:srgbClr val="F29400"/>
              </a:solidFill>
            </a:endParaRPr>
          </a:p>
        </p:txBody>
      </p:sp>
      <p:pic>
        <p:nvPicPr>
          <p:cNvPr id="5" name="obrázek 1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45717"/>
            <a:ext cx="684076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169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8424936" cy="4536504"/>
          </a:xfrm>
        </p:spPr>
        <p:txBody>
          <a:bodyPr anchor="t">
            <a:noAutofit/>
          </a:bodyPr>
          <a:lstStyle/>
          <a:p>
            <a:r>
              <a:rPr lang="cs-CZ" sz="2200" dirty="0" smtClean="0">
                <a:solidFill>
                  <a:srgbClr val="F29400"/>
                </a:solidFill>
              </a:rPr>
              <a:t>Rekapitulace výdajů</a:t>
            </a:r>
            <a:endParaRPr lang="cs-CZ" sz="800" dirty="0" smtClean="0">
              <a:solidFill>
                <a:srgbClr val="F29400"/>
              </a:solidFill>
            </a:endParaRPr>
          </a:p>
        </p:txBody>
      </p:sp>
      <p:pic>
        <p:nvPicPr>
          <p:cNvPr id="5" name="obrázek 3"/>
          <p:cNvPicPr/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11609" t="25893" r="6576" b="11831"/>
          <a:stretch/>
        </p:blipFill>
        <p:spPr bwMode="auto">
          <a:xfrm>
            <a:off x="418151" y="2680013"/>
            <a:ext cx="6962161" cy="37733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6" name="obrázek 9"/>
          <p:cNvPicPr/>
          <p:nvPr/>
        </p:nvPicPr>
        <p:blipFill>
          <a:blip r:embed="rId3" cstate="print"/>
          <a:srcRect l="827" t="9337" r="455" b="23169"/>
          <a:stretch>
            <a:fillRect/>
          </a:stretch>
        </p:blipFill>
        <p:spPr bwMode="auto">
          <a:xfrm>
            <a:off x="6372200" y="1628801"/>
            <a:ext cx="230425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3822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8424936" cy="4536504"/>
          </a:xfrm>
        </p:spPr>
        <p:txBody>
          <a:bodyPr anchor="t">
            <a:noAutofit/>
          </a:bodyPr>
          <a:lstStyle/>
          <a:p>
            <a:r>
              <a:rPr lang="cs-CZ" sz="2200" dirty="0" smtClean="0">
                <a:solidFill>
                  <a:srgbClr val="F29400"/>
                </a:solidFill>
              </a:rPr>
              <a:t>Rekapitulace výdajů – dle druhu</a:t>
            </a:r>
            <a:endParaRPr lang="cs-CZ" sz="800" dirty="0" smtClean="0">
              <a:solidFill>
                <a:srgbClr val="F29400"/>
              </a:solidFill>
            </a:endParaRPr>
          </a:p>
        </p:txBody>
      </p:sp>
      <p:pic>
        <p:nvPicPr>
          <p:cNvPr id="6" name="obrázek 33"/>
          <p:cNvPicPr/>
          <p:nvPr/>
        </p:nvPicPr>
        <p:blipFill rotWithShape="1">
          <a:blip r:embed="rId2" cstate="print"/>
          <a:srcRect t="10937" b="8705"/>
          <a:stretch/>
        </p:blipFill>
        <p:spPr bwMode="auto">
          <a:xfrm>
            <a:off x="899593" y="1998027"/>
            <a:ext cx="6549910" cy="423928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15524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8424936" cy="4536504"/>
          </a:xfrm>
        </p:spPr>
        <p:txBody>
          <a:bodyPr anchor="t">
            <a:noAutofit/>
          </a:bodyPr>
          <a:lstStyle/>
          <a:p>
            <a:r>
              <a:rPr lang="cs-CZ" sz="2200" dirty="0" smtClean="0">
                <a:solidFill>
                  <a:srgbClr val="F29400"/>
                </a:solidFill>
              </a:rPr>
              <a:t>Rekapitulace příjmů a výdajů – běžné + kapitálové</a:t>
            </a:r>
            <a:endParaRPr lang="cs-CZ" sz="800" dirty="0" smtClean="0">
              <a:solidFill>
                <a:srgbClr val="F29400"/>
              </a:solidFill>
            </a:endParaRPr>
          </a:p>
        </p:txBody>
      </p:sp>
      <p:pic>
        <p:nvPicPr>
          <p:cNvPr id="5" name="obrázek 4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992770"/>
            <a:ext cx="7056784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95206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8424936" cy="4536504"/>
          </a:xfrm>
        </p:spPr>
        <p:txBody>
          <a:bodyPr anchor="t">
            <a:noAutofit/>
          </a:bodyPr>
          <a:lstStyle/>
          <a:p>
            <a:r>
              <a:rPr lang="cs-CZ" sz="2200" dirty="0" smtClean="0">
                <a:solidFill>
                  <a:srgbClr val="F29400"/>
                </a:solidFill>
              </a:rPr>
              <a:t>Vyhodnocení příjmů a výdajů</a:t>
            </a:r>
            <a:endParaRPr lang="cs-CZ" sz="800" dirty="0" smtClean="0">
              <a:solidFill>
                <a:srgbClr val="F29400"/>
              </a:solidFill>
            </a:endParaRPr>
          </a:p>
        </p:txBody>
      </p:sp>
      <p:pic>
        <p:nvPicPr>
          <p:cNvPr id="5" name="obrázek 4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1628800"/>
            <a:ext cx="1656184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ázek 3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132856"/>
            <a:ext cx="705678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1244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28800"/>
            <a:ext cx="8291264" cy="4126135"/>
          </a:xfrm>
        </p:spPr>
        <p:txBody>
          <a:bodyPr anchor="t">
            <a:normAutofit/>
          </a:bodyPr>
          <a:lstStyle/>
          <a:p>
            <a:r>
              <a:rPr lang="cs-CZ" dirty="0" smtClean="0">
                <a:solidFill>
                  <a:srgbClr val="F29400"/>
                </a:solidFill>
              </a:rPr>
              <a:t>Výsledek hospodaření města v roce 2013</a:t>
            </a:r>
            <a:endParaRPr lang="cs-CZ" dirty="0">
              <a:solidFill>
                <a:srgbClr val="F29400"/>
              </a:solidFill>
            </a:endParaRPr>
          </a:p>
          <a:p>
            <a:pPr algn="just"/>
            <a:endParaRPr lang="cs-CZ" sz="1050" b="0" dirty="0"/>
          </a:p>
          <a:p>
            <a:pPr algn="just"/>
            <a:r>
              <a:rPr lang="cs-CZ" sz="2000" dirty="0">
                <a:solidFill>
                  <a:srgbClr val="5186AA"/>
                </a:solidFill>
              </a:rPr>
              <a:t>Ú</a:t>
            </a:r>
            <a:r>
              <a:rPr lang="cs-CZ" sz="2000" dirty="0" smtClean="0">
                <a:solidFill>
                  <a:srgbClr val="5186AA"/>
                </a:solidFill>
              </a:rPr>
              <a:t>četní výsledek hospodaření:</a:t>
            </a:r>
          </a:p>
          <a:p>
            <a:pPr marL="571500" indent="-571500" algn="just">
              <a:buFontTx/>
              <a:buChar char="-"/>
            </a:pPr>
            <a:r>
              <a:rPr lang="cs-CZ" sz="2000" b="0" dirty="0">
                <a:solidFill>
                  <a:srgbClr val="707070"/>
                </a:solidFill>
              </a:rPr>
              <a:t>r</a:t>
            </a:r>
            <a:r>
              <a:rPr lang="cs-CZ" sz="2000" b="0" dirty="0" smtClean="0">
                <a:solidFill>
                  <a:srgbClr val="707070"/>
                </a:solidFill>
              </a:rPr>
              <a:t>ozdíl mezi náklady a výnosy (dle výkazu Zisku a ztráty)</a:t>
            </a:r>
          </a:p>
          <a:p>
            <a:pPr marL="571500" indent="-571500" algn="just">
              <a:buFontTx/>
              <a:buChar char="-"/>
            </a:pPr>
            <a:r>
              <a:rPr lang="cs-CZ" sz="2000" b="0" dirty="0">
                <a:solidFill>
                  <a:srgbClr val="707070"/>
                </a:solidFill>
              </a:rPr>
              <a:t>p</a:t>
            </a:r>
            <a:r>
              <a:rPr lang="cs-CZ" sz="2000" b="0" dirty="0" smtClean="0">
                <a:solidFill>
                  <a:srgbClr val="707070"/>
                </a:solidFill>
              </a:rPr>
              <a:t>ředpisy, zohlednění odpisů, oprávek, atp.</a:t>
            </a:r>
          </a:p>
          <a:p>
            <a:pPr algn="just"/>
            <a:r>
              <a:rPr lang="cs-CZ" sz="2000" b="0" dirty="0" smtClean="0">
                <a:solidFill>
                  <a:srgbClr val="C8D200"/>
                </a:solidFill>
              </a:rPr>
              <a:t>	</a:t>
            </a:r>
            <a:r>
              <a:rPr lang="cs-CZ" sz="2000" dirty="0" smtClean="0">
                <a:solidFill>
                  <a:srgbClr val="C8D200"/>
                </a:solidFill>
              </a:rPr>
              <a:t>+ </a:t>
            </a:r>
            <a:r>
              <a:rPr lang="cs-CZ" sz="2000" dirty="0">
                <a:solidFill>
                  <a:srgbClr val="C8D200"/>
                </a:solidFill>
              </a:rPr>
              <a:t>68 070 692,33 </a:t>
            </a:r>
            <a:r>
              <a:rPr lang="cs-CZ" sz="2000" dirty="0" smtClean="0">
                <a:solidFill>
                  <a:srgbClr val="C8D200"/>
                </a:solidFill>
              </a:rPr>
              <a:t>Kč (po zdanění)</a:t>
            </a:r>
          </a:p>
          <a:p>
            <a:pPr algn="just"/>
            <a:endParaRPr lang="cs-CZ" sz="1050" b="0" dirty="0" smtClean="0">
              <a:solidFill>
                <a:srgbClr val="C8D200"/>
              </a:solidFill>
            </a:endParaRPr>
          </a:p>
          <a:p>
            <a:pPr algn="just"/>
            <a:r>
              <a:rPr lang="cs-CZ" sz="2000" dirty="0" smtClean="0">
                <a:solidFill>
                  <a:srgbClr val="5186AA"/>
                </a:solidFill>
              </a:rPr>
              <a:t>Rozpočtový výsledek hospodaření:</a:t>
            </a:r>
          </a:p>
          <a:p>
            <a:pPr marL="571500" indent="-571500" algn="just">
              <a:buFontTx/>
              <a:buChar char="-"/>
            </a:pPr>
            <a:r>
              <a:rPr lang="cs-CZ" sz="2000" b="0" dirty="0" smtClean="0">
                <a:solidFill>
                  <a:srgbClr val="707070"/>
                </a:solidFill>
              </a:rPr>
              <a:t>rozdíl </a:t>
            </a:r>
            <a:r>
              <a:rPr lang="cs-CZ" sz="2000" b="0" dirty="0">
                <a:solidFill>
                  <a:srgbClr val="707070"/>
                </a:solidFill>
              </a:rPr>
              <a:t>mezi </a:t>
            </a:r>
            <a:r>
              <a:rPr lang="cs-CZ" sz="2000" b="0" dirty="0" smtClean="0">
                <a:solidFill>
                  <a:srgbClr val="707070"/>
                </a:solidFill>
              </a:rPr>
              <a:t>příjmy a výdaji v daném roce (dle výkazu FIN 2-12)</a:t>
            </a:r>
          </a:p>
          <a:p>
            <a:pPr marL="571500" indent="-571500" algn="just">
              <a:buFontTx/>
              <a:buChar char="-"/>
            </a:pPr>
            <a:r>
              <a:rPr lang="cs-CZ" sz="2000" b="0" dirty="0" smtClean="0">
                <a:solidFill>
                  <a:srgbClr val="707070"/>
                </a:solidFill>
              </a:rPr>
              <a:t>skutečný tok finančních prostředků</a:t>
            </a:r>
          </a:p>
          <a:p>
            <a:pPr algn="just"/>
            <a:r>
              <a:rPr lang="cs-CZ" sz="2000" dirty="0" smtClean="0">
                <a:solidFill>
                  <a:srgbClr val="C8D200"/>
                </a:solidFill>
              </a:rPr>
              <a:t>	+ 424 </a:t>
            </a:r>
            <a:r>
              <a:rPr lang="cs-CZ" sz="2000" dirty="0">
                <a:solidFill>
                  <a:srgbClr val="C8D200"/>
                </a:solidFill>
              </a:rPr>
              <a:t>023 331,60 Kč </a:t>
            </a:r>
          </a:p>
        </p:txBody>
      </p:sp>
    </p:spTree>
    <p:extLst>
      <p:ext uri="{BB962C8B-B14F-4D97-AF65-F5344CB8AC3E}">
        <p14:creationId xmlns="" xmlns:p14="http://schemas.microsoft.com/office/powerpoint/2010/main" val="376727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8424936" cy="504056"/>
          </a:xfrm>
        </p:spPr>
        <p:txBody>
          <a:bodyPr anchor="t">
            <a:noAutofit/>
          </a:bodyPr>
          <a:lstStyle/>
          <a:p>
            <a:r>
              <a:rPr lang="cs-CZ" sz="2200" dirty="0" smtClean="0">
                <a:solidFill>
                  <a:srgbClr val="F29400"/>
                </a:solidFill>
              </a:rPr>
              <a:t>Vyhodnocení provozního přebytku</a:t>
            </a:r>
            <a:endParaRPr lang="cs-CZ" sz="800" dirty="0" smtClean="0">
              <a:solidFill>
                <a:srgbClr val="F29400"/>
              </a:solidFill>
            </a:endParaRPr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747562413"/>
              </p:ext>
            </p:extLst>
          </p:nvPr>
        </p:nvGraphicFramePr>
        <p:xfrm>
          <a:off x="6444208" y="1844824"/>
          <a:ext cx="2520280" cy="1512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729275080"/>
              </p:ext>
            </p:extLst>
          </p:nvPr>
        </p:nvGraphicFramePr>
        <p:xfrm>
          <a:off x="611560" y="2420888"/>
          <a:ext cx="6085706" cy="3414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41335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8424936" cy="4536504"/>
          </a:xfrm>
        </p:spPr>
        <p:txBody>
          <a:bodyPr anchor="t">
            <a:noAutofit/>
          </a:bodyPr>
          <a:lstStyle/>
          <a:p>
            <a:r>
              <a:rPr lang="cs-CZ" sz="2200" dirty="0" smtClean="0">
                <a:solidFill>
                  <a:srgbClr val="F29400"/>
                </a:solidFill>
              </a:rPr>
              <a:t>Zpráva auditora</a:t>
            </a:r>
          </a:p>
          <a:p>
            <a:endParaRPr lang="cs-CZ" sz="100" dirty="0">
              <a:solidFill>
                <a:srgbClr val="F29400"/>
              </a:solidFill>
            </a:endParaRPr>
          </a:p>
          <a:p>
            <a:pPr marL="457200" indent="-457200">
              <a:buAutoNum type="alphaUcParenR"/>
            </a:pPr>
            <a:r>
              <a:rPr lang="cs-CZ" sz="2200" dirty="0" smtClean="0">
                <a:solidFill>
                  <a:srgbClr val="5186AA"/>
                </a:solidFill>
              </a:rPr>
              <a:t>k ověření účetní závěrky </a:t>
            </a:r>
            <a:r>
              <a:rPr lang="cs-CZ" sz="2200" b="0" dirty="0" smtClean="0">
                <a:solidFill>
                  <a:srgbClr val="707070"/>
                </a:solidFill>
              </a:rPr>
              <a:t>– účetní závěrka podává věrný a poctivý obraz aktiv a pasiv SMCH k rozvahovému dni 31.12.2013 a nákladů    a výnosů a výsledku hospodaření a peněžních toků k 31.12.2013 v souladu s českými účetními předpisy </a:t>
            </a:r>
            <a:r>
              <a:rPr lang="cs-CZ" sz="2200" dirty="0" smtClean="0">
                <a:solidFill>
                  <a:srgbClr val="F29400"/>
                </a:solidFill>
              </a:rPr>
              <a:t>= bez výhrad</a:t>
            </a:r>
            <a:endParaRPr lang="cs-CZ" sz="2200" b="0" dirty="0" smtClean="0">
              <a:solidFill>
                <a:srgbClr val="F29400"/>
              </a:solidFill>
            </a:endParaRPr>
          </a:p>
          <a:p>
            <a:pPr marL="457200" indent="-457200">
              <a:buAutoNum type="alphaUcParenR"/>
            </a:pPr>
            <a:r>
              <a:rPr lang="cs-CZ" sz="2200" dirty="0" smtClean="0">
                <a:solidFill>
                  <a:srgbClr val="5186AA"/>
                </a:solidFill>
              </a:rPr>
              <a:t>k přezkumu hospodaření </a:t>
            </a:r>
          </a:p>
          <a:p>
            <a:pPr marL="450850"/>
            <a:r>
              <a:rPr lang="cs-CZ" sz="2200" dirty="0" smtClean="0">
                <a:solidFill>
                  <a:srgbClr val="5186AA"/>
                </a:solidFill>
              </a:rPr>
              <a:t>-</a:t>
            </a:r>
            <a:r>
              <a:rPr lang="cs-CZ" sz="2200" b="0" dirty="0" smtClean="0">
                <a:solidFill>
                  <a:srgbClr val="5186AA"/>
                </a:solidFill>
              </a:rPr>
              <a:t> </a:t>
            </a:r>
            <a:r>
              <a:rPr lang="cs-CZ" sz="2200" dirty="0" smtClean="0">
                <a:solidFill>
                  <a:srgbClr val="5186AA"/>
                </a:solidFill>
              </a:rPr>
              <a:t>průběžný přezkum </a:t>
            </a:r>
            <a:r>
              <a:rPr lang="cs-CZ" sz="2200" b="0" dirty="0" smtClean="0">
                <a:solidFill>
                  <a:srgbClr val="707070"/>
                </a:solidFill>
              </a:rPr>
              <a:t>– méně závažné  chyby a nedostatky, které byly odstraněny do konce provádění auditu + přijata nápravná opatření</a:t>
            </a:r>
          </a:p>
          <a:p>
            <a:pPr marL="450850"/>
            <a:r>
              <a:rPr lang="cs-CZ" sz="2200" spc="-50" dirty="0" smtClean="0">
                <a:solidFill>
                  <a:srgbClr val="5186AA"/>
                </a:solidFill>
              </a:rPr>
              <a:t>- závěrečný přezkum </a:t>
            </a:r>
            <a:r>
              <a:rPr lang="cs-CZ" sz="2200" b="0" spc="-50" dirty="0" smtClean="0">
                <a:solidFill>
                  <a:srgbClr val="5186AA"/>
                </a:solidFill>
              </a:rPr>
              <a:t>- </a:t>
            </a:r>
            <a:r>
              <a:rPr lang="cs-CZ" sz="2200" b="0" spc="-50" dirty="0" smtClean="0">
                <a:solidFill>
                  <a:srgbClr val="707070"/>
                </a:solidFill>
              </a:rPr>
              <a:t>nebyly zjištěny chyby a nedostatky </a:t>
            </a:r>
            <a:r>
              <a:rPr lang="cs-CZ" sz="2200" spc="-50" dirty="0" smtClean="0">
                <a:solidFill>
                  <a:srgbClr val="F29400"/>
                </a:solidFill>
              </a:rPr>
              <a:t>= bez výhrad</a:t>
            </a:r>
          </a:p>
          <a:p>
            <a:r>
              <a:rPr lang="cs-CZ" sz="2200" spc="-50" dirty="0" smtClean="0">
                <a:solidFill>
                  <a:srgbClr val="F29400"/>
                </a:solidFill>
              </a:rPr>
              <a:t>       + nebyla zjištěna žádná rizika</a:t>
            </a:r>
          </a:p>
          <a:p>
            <a:r>
              <a:rPr lang="cs-CZ" sz="2200" dirty="0" smtClean="0">
                <a:solidFill>
                  <a:srgbClr val="5186AA"/>
                </a:solidFill>
              </a:rPr>
              <a:t>C)   k ověření přezkumu nastavení vnitřního kontrolního systému </a:t>
            </a:r>
          </a:p>
          <a:p>
            <a:r>
              <a:rPr lang="cs-CZ" sz="2200" b="0" spc="-50" dirty="0" smtClean="0">
                <a:solidFill>
                  <a:srgbClr val="5186AA"/>
                </a:solidFill>
              </a:rPr>
              <a:t>                - </a:t>
            </a:r>
            <a:r>
              <a:rPr lang="cs-CZ" sz="2200" b="0" spc="-50" dirty="0">
                <a:solidFill>
                  <a:srgbClr val="707070"/>
                </a:solidFill>
              </a:rPr>
              <a:t>nebyly zjištěny chyby a nedostatky </a:t>
            </a:r>
            <a:r>
              <a:rPr lang="cs-CZ" sz="2200" spc="-50" dirty="0">
                <a:solidFill>
                  <a:srgbClr val="F29400"/>
                </a:solidFill>
              </a:rPr>
              <a:t>= bez výhrad</a:t>
            </a:r>
            <a:endParaRPr lang="cs-CZ" sz="2200" dirty="0">
              <a:solidFill>
                <a:srgbClr val="F294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175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79675" y="1670943"/>
            <a:ext cx="7772400" cy="1470025"/>
          </a:xfrm>
        </p:spPr>
        <p:txBody>
          <a:bodyPr/>
          <a:lstStyle/>
          <a:p>
            <a:r>
              <a:rPr lang="cs-CZ" dirty="0" smtClean="0"/>
              <a:t>Děkuji Vám za pozornost.</a:t>
            </a:r>
            <a:endParaRPr lang="cs-CZ" dirty="0"/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5072928" y="3284984"/>
            <a:ext cx="4071072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0707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000" b="1" dirty="0" smtClean="0">
                <a:solidFill>
                  <a:srgbClr val="5186AA"/>
                </a:solidFill>
              </a:rPr>
              <a:t>Ing. Jan Mareš</a:t>
            </a:r>
          </a:p>
          <a:p>
            <a:r>
              <a:rPr lang="cs-CZ" sz="2000" dirty="0"/>
              <a:t>v</a:t>
            </a:r>
            <a:r>
              <a:rPr lang="cs-CZ" sz="2000" dirty="0" smtClean="0"/>
              <a:t>edoucí odboru ekonomiky</a:t>
            </a:r>
            <a:r>
              <a:rPr lang="cs-CZ" sz="2000" dirty="0" smtClean="0">
                <a:solidFill>
                  <a:srgbClr val="FF0000"/>
                </a:solidFill>
              </a:rPr>
              <a:t> </a:t>
            </a:r>
          </a:p>
          <a:p>
            <a:endParaRPr lang="cs-CZ" sz="2000" dirty="0" smtClean="0">
              <a:solidFill>
                <a:srgbClr val="FF0000"/>
              </a:solidFill>
            </a:endParaRPr>
          </a:p>
          <a:p>
            <a:endParaRPr lang="cs-CZ" sz="1800" dirty="0" smtClean="0">
              <a:sym typeface="Wingdings 2"/>
            </a:endParaRPr>
          </a:p>
          <a:p>
            <a:r>
              <a:rPr lang="cs-CZ" sz="1800" dirty="0" smtClean="0">
                <a:sym typeface="Wingdings 2"/>
              </a:rPr>
              <a:t>tel.       </a:t>
            </a:r>
            <a:r>
              <a:rPr lang="cs-CZ" sz="1800" b="1" dirty="0" smtClean="0">
                <a:sym typeface="Wingdings 2"/>
              </a:rPr>
              <a:t>474 637 250</a:t>
            </a:r>
          </a:p>
          <a:p>
            <a:r>
              <a:rPr lang="cs-CZ" sz="1800" dirty="0" smtClean="0">
                <a:sym typeface="Wingdings 2"/>
              </a:rPr>
              <a:t>GSM    </a:t>
            </a:r>
            <a:r>
              <a:rPr lang="cs-CZ" sz="1800" b="1" dirty="0" smtClean="0">
                <a:sym typeface="Wingdings 2"/>
              </a:rPr>
              <a:t>724 77 44 25 </a:t>
            </a:r>
          </a:p>
          <a:p>
            <a:r>
              <a:rPr lang="cs-CZ" sz="1800" dirty="0">
                <a:sym typeface="Wingdings 2"/>
              </a:rPr>
              <a:t>e</a:t>
            </a:r>
            <a:r>
              <a:rPr lang="cs-CZ" sz="1800" dirty="0" smtClean="0">
                <a:sym typeface="Wingdings 2"/>
              </a:rPr>
              <a:t>mail:  </a:t>
            </a:r>
            <a:r>
              <a:rPr lang="cs-CZ" sz="1800" b="1" dirty="0" smtClean="0">
                <a:sym typeface="Wingdings 2"/>
              </a:rPr>
              <a:t>j.mares@chomutov-mesto.cz</a:t>
            </a:r>
            <a:endParaRPr lang="cs-CZ" sz="1800" b="1" dirty="0" smtClean="0"/>
          </a:p>
          <a:p>
            <a:endParaRPr lang="cs-CZ" sz="2000" dirty="0"/>
          </a:p>
        </p:txBody>
      </p:sp>
      <p:sp>
        <p:nvSpPr>
          <p:cNvPr id="5" name="Nadpis 1"/>
          <p:cNvSpPr txBox="1">
            <a:spLocks/>
          </p:cNvSpPr>
          <p:nvPr/>
        </p:nvSpPr>
        <p:spPr>
          <a:xfrm>
            <a:off x="457200" y="274638"/>
            <a:ext cx="8229600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70707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cs-CZ" sz="3200" b="1" dirty="0" smtClean="0"/>
              <a:t>Závěrečný účet města za rok 2013</a:t>
            </a:r>
            <a:endParaRPr lang="cs-CZ" sz="3200" dirty="0"/>
          </a:p>
        </p:txBody>
      </p:sp>
      <p:sp>
        <p:nvSpPr>
          <p:cNvPr id="6" name="AutoShape 2" descr="data:image/jpeg;base64,/9j/4AAQSkZJRgABAQAAAQABAAD/2wCEAAkGBhQQEBUQDxQUFRQUFRQUFBQUFBQUFBAVFBQVFBQUFRQXHCYeFxkjGRQVHy8gIycpLCwsFR4xNTAqNSYrLCkBCQoKDgwOGg8PGCkfHBwpKSksKSksLCkpKSkpKSksKSwpKSksKikpKSkpLCkpKSktKSksKS0pKSwpKSkpKSwpKf/AABEIARMAtwMBIgACEQEDEQH/xAAcAAABBQEBAQAAAAAAAAAAAAAAAQIDBAYHBQj/xABCEAABAwIDBQYDBAgFBAMAAAABAAIRAwQSITEFBkFRYQcTInGBkTKhsULB0fAUM1JicoKS8RUjJFPhk6KywjRjc//EABkBAQEBAQEBAAAAAAAAAAAAAAABAgMEBf/EACIRAQEAAgICAgMBAQAAAAAAAAABAhEDMRIhQVEEEyJhFP/aAAwDAQACEQMRAD8A1baKmZSUwpqQMXZEbaSlDE9rFI1qgjFNPDFI1ieGoIwxODFIAlhQR4EuBSYUuFBHhRhUuFAagiwowKXCkwoIsCQsUxYkwqogLE0sU8ILUFU00x1NWyxMcxEUnU1C+kr7mKMsVHmvoIVx9NCuxNgUjWJwantastEa1PDU4BODVAgCUNT4SgIGwlhKAlhAkJYSohAkIhKhAmFEKtc7UpUgTUqNABAOcwToMuKsUa7XiWEEdEBCIT0QgjhIWqQhJCCItSEKUhIWoiAsTHMVgtTC1UVXU0KdzUiqHYU5oSwnALLQAToSwlCACEsJUCQlQlhAkJlas1jS55AaNSfl6zwUi8HeGu81GU6eRAnEYw0i4kY4PxPDQQ0fvSYhS3TWONyuo87be+lKm7C812tnCG0w1r3kDMlxOJonIAQciTwCy93v1Vwl1qarqZMEvxVRTJyA70jjmYJ1BGYK1LqTaOYl9bxYPt1M4nMyRMCYgLx9u3rG25F88gOBbTt6BwnFrLnDUg/yjjK43kemcPrdYSnfVKbjggkuL4OZ6TwnP5lS0d9a9N5bjcwA5uYc3cdSPCvGdWhuFhJOhfzPHP8AP3r1tzKtBlwHVXPY2DhqNiA4mMTgQZbn09k3625696dG3M3pdUf3Tn96x2Etc501KcnAWkkAuhxac+DsiYW5WP2fsykx7azqVEEOxi4t24Ri0lwGgI4GQtdSqgjUenFbxzlZz47ichKhdHI0hJhT0IIyE0hSkJC1EQOahSkIVQwBLCWEKNFSpAnIBKhCAQhCAJWL2reh9RzgM3ENaJ4AZT6ZrR7eve6pfxuDfQgk/h6rLXDATiA55rzc2XvT3/i4anlVPae8rLCgajmnG/Lm554CTw+Qhc1ay82rcONEF5J8RnDSpDkXHQfM5wFs9o7C/SLjvL0E0KeVOkHEYsvE+phzA4AAzqvN2xvw2iDb7NaxgAIIY3wtPMDi7qT6lZxXkm7u+oy1fZzrWq+2qua94MS0ksOLDBzAMZxEDMrRbobHo3Le4qVjTq4C6lk0hxlzTjaR4onQEHOeCyJuTiJfLnk4nOJlznTMn1z/ALKxUouhr6Zc17Mw4HMH6ro825t0XYu0bnZTxb3bcVMmGPHiZUB4tOhy+zqIMhb3ZZbAfTyY7hOTScxHIdFg9zN7zdM/RLlrXOjxNcAWVQNSAdHaGPbpttm2vdSwGWEks/dBzwnyPyXP5d/hoW5hKoqDuHqpl6Zdx48pqhJCVC0yRJCdCIRDCEifCEERQEICKUJUJUAlSIQCWEIUGZ31uIFJvVzvaB+KztO7LTHPjOi9Te+viuMI+ywD1dJPyheda0w44fyV4s/edfX4Z48UZjtC2q6jQFOmYNV0OPGIJIHLz6rAWmQGGB1/P/K33aFs/HXosaBk15M6D4YXm7L3d4nM55kZDyHNa8pj6cbhc7tnHUZMnLOB/wAARmvd2DsQ1SGAZkAzGWuWeeUj1herbbuEu+HXSRk0TpPtK2Wx7BtESNTqfoPIBJntn9LAbcsallXt6gOHE9oJBENzAzOmk+/Vdbs7g4RPEA+awnaG8OpNymHsI9HCVuNmv/yhHCEl3Vs8Y9qxOfWD+KvLz7R+bTz+9eiF6MOnj5OwhCF0cyQiEqEDYSpUImkCEIRSpUiVFCFS21tVtrb1Lh/w02kx+0dGt9SQFyq+7UruqIYWUhqTTEuOZ4umPSER2JUq+3KFMw+tSBOUY2lxOkYQZXDrvb1asZrVaj/4nkj20Wh3a3dJArvyJ/ViOB+2fnHvyWcspjNunHhc8tR7d0DXrPqx8RmDwGg+Ueys2tuGmSp6VKG4SM+fNeFvhvELVgpUoNV7ZJOfdtOhH73LyleXHD5e/k5ZJqdR4m37vvLsunKmMOXEzLvY5eis2damY8Q8pgryNmgENJ4jPjnxXtUNltjHrlAHAAcVi4zftrHK69PVtWD7JaYI5nXrKvNuqQBLnsHsPvXh2OI4gCPhy6Hh8pVa42KXEl546iPbopjJtcrbFbe66bWaRSdOE+nMZrabCvMdNruDmgx5iYWLqWjS+PsiXOjSBmfovQ2BtgtcKR0Obfvb+eRXTDDcuU+HHPOTKY35dEtJ+9erQu2PkMe1xBghrgSIyIIGhlZ2xvSCAf7LCdoWz3211+kU5DK/iBaYw1ABjEjSRDvU8l34/p5ubH5diQuL7K7QbujA7zvG/s1PH/3fEPdbbZHabQqCLgGif2s3s9wJHsV28Xn22UIVaw2jTuGd5RcHN0kTkeRBzCtIpEJUKCuhIlCKUJUiEGD7Y9od1ZU2EwKlaCY/YaXAe+fouO0r0agyPzmuo9s+1y0UbYYC101CB4qjHN8LSR9lpDj1Oa5TTsg12Nwbi4QI/qGhPRRWw3T2KKs1qmbWmGs/bdkZPQSMuK6Dsy5bUaHAjLLhkOGnRcu2Ttd7KL6TJkuGN2cUmOABM8zpPAc+Gu2bdwA5kCA2I0jl5QumXFM8Z9sYc948r9NXtWu2jSdXefCxpLvICcuvD1XFq20n3JfVqfE50+QOjR0Agei3u+9/Ur2XdUmukkGpGfhZ4o8ifpC57YgBpHkuMwuPbrlyTLp6NjdR4PUfQ/ctjbVwbcAHMj2XPq1XBUYevyOX1j2Wz2XWPcjCATnM8Vw5MPl6eHPf8vc2Paxrx/4RdHCXCQQdPPkqdPaL2gMDSAJnxNgz11Hso6tbIuqQ0NEmJMAdea5+N6enL+fdeXtu9FGnh+3W8IjUMEF5+g9V4X+L4MNQHNrh6wc/l9V5lTajrm5qVnaDwsHBrBoPv8yotn2j7h7qbBkD4nH4Wg6L28ePjjr7fK5c/LPy+nadm7RDmD09Vf3gLa1k9tVgcGAVCNSAzNxbGeLDijrzWa2EzumNY4y4NALtMwIy5Be8y8hpJBdEZNzMEicuMCcui6cX4/jN5dsc/wCXM7rDpyXadB1vUNJxBiC1w+GoxwDmVG8w5pBHmlovL8LOZxHyb+Jj2Xr7ybHAf3IJc5gxUYiBRcXO7l3Itdk3gQ7oVmaNy6TghrtJP2YyDRzPP1W7NVzmW46v2ZX7+/fScMLXU5Amc2EZ5dHFdHXK+ym0Iunvq1WucKRDGAQTJGI68ANOq6qsZdt49BCELDaqlCRKilSpFkt/t92WNI06bgbh7YY0H9UCP1juXQcfKVBy3tD2nTq7RrVKTWgtd3Ugk43U/C554SSIy4ALLPuef5KSs/imMdkTrPTLWCCTzlRqPW2LtJjZp1cg/InnHM+RhaW22q2mQJy0kcBw0WDojj7KwKpGnsu2PJZHny45buNrvJvAO4NKiTLh4naYRyB5n6eayNtXDTnp9FDSpOf7+itU7H9rPyXPLK5XbeGMwmjL6qHCBw4rQbvbZDvBxDZPXTT3XjNtWzopbdmF4e0CRi9RoQUkl9Vq5eNlje2NN1VjqoZIaCXGQMMa6lYzeDeZlWh/kuyPxDRw8wtgb7Bsa5LePhBHKoBH1XK6Gzoz4x6Ba/Vjh7jGfNlyfzads9uGmTzTtmX77er3gkjR7dMTenUcFbDA1oA1gSVBdRgM9IWPKzprx+3Q7LarXMDmkEESOoUlXeYUWu5xln9y5nZ3zqZwgmBwnnmclLd3heJOccJjLj8l6v3+v9eX/n9/41barng1XfE/xHy4D2Va8su9irTdhJHjhol3UE6dVLSuA4AsHhLRpoGxkPp+dazbvu2uH7LsvIqdt6102XZhZht4C7E492/CS4ugxqeGkiOq62uI7t7U7mtSqmQ0Oa6WmCWn4mn0nzC7a105+y55x1wKhIhc21aUJFnN/wDeg2FmalMjvXuFOlOcE5ufHHC0E+ZCKrb87/U7Cm6nSc110YDWa91InHUHlmG6nLguFX9++q91So4ue4lznOMlxOpJUd1cuqPc95LnPcXOcTJc4mSSearVXZFRUjh8tfJNInLOPkPIfnVPfkfwSMZzQ2kahhl0IJj8/JVrOpNQ+arD2rUgRy0PQyrpYqjaMN88/dWMZLJbqoI33DR/ZQC8Lnim0Q5xLROuZ19lBcUz5FSbNt4uG1NYaPWVvGOeVbStbtGzH0jkS6m0Hly+aw1C5wgyOEEciF0Palp/pC46udijgDII+iwt7Yglz9By5yJXXk6jnhPdUTeiMpngqNS6LjGv0VUypLVkuzXleslKsS+ea9Gm5eSDBV+hWViPY2bXIaWCDqBJgiIIwmYktJEfu5cVJdVcTX5RmPkqNOrhM5HoZgxPLPQuT750NMewcCPMEdF1lc9PY2BtHwYXaAtHoW5rvu7u0RXtmPGoAY4cnNAB+4+q+bm/5bWgfaLXf0sH4LqvZ3vEKT+6quAZUAzOQDxpPKdJ6hXuJvVdOSpEq5uiouNdt9843dGj9llDGB+9UqOBPtTauyLknbjs0h9vcjRzX0XdHNONnuHP9lK1HMTwKjeE4FKGTHr9yFSkZylQkVYRXL8Lep0HzVSyfD/NWqrcWcZZtnhMAkeeY9wqYZBKzb7ak9NRSrBw6xmE61fBLfX8V41hX06H5L29mWL7i4p0qAxveYABHLMknQAZklVCVqIJk8Fod1d2a9wBUZQqOHB2AhsDIQ4wPmun7p9mlC1AqVw2vW1lwmnTP7jDr/Ec/JbI1ANSMuCsy0zcdubbQ3PuXW+AU8+WNg+rlzTeTd+6t2nvLeq1uUvwEsETq9sgL6Op0scknirLKYbkP7q3kt7Sccj4ydTzSMyI919J77dkVrfh1SgG29xqHsbFOoeVWmP/ACbn/FovnzbOxKtncPt7lhZUZkQdCODmnQtOoIWHR5L9T5qxbGR5fmVDVbmprdsSeGU9JylQXKLvsn+3IhS3by5ueuhUbWp7mzAPRdIz8rLM6kcGU/mQB9692zrcDpp6Lw7PV7jxIHtmvWoLpi55Oqdlm9D7mnUt6xxOoRgec3GniczC48S0tieII4jNVluxKqXXdweDqJd/VcGPkChYrpHVgvL3o3fbfWr7Z+WISx2uCo2Sx3vkehK9MJwWWny7tHZtS3quoVmlr2HC5p+oPEHUHiCmsbkvo/bu61teiLmkHECGvHhqMHR4zjocuiyNx2KW5dLLiu1v7JFNx/qgfQqQrj7QXEBoJJyAAkknQADUrqG53ZCHsbW2jiE5i3HhMf8A3O1H8AjXM8Ftt3NxrWwzoU5qf7tQh9T+UxDP5QFoFU05T2x7DbTZbVKLGMpM7ynhY0Na0uwuBwgcQ0/0hcedqu49tu0Ay1o0eNSqX+lNp+94XD/tLFbnSSgYX0P2X7kC0tRWrD/UV2hzudJhzZT6GMz1PRcY7Otji72lb0XCWY8bxzZSBqEeRwgeq+oWrTNRtto+F0J9O1HHMqQJwKiHNEZJyaClUoVYjtU3HG0bU1Kbf9TQBdSI1qNGb6J5zqOTo5lbdCivjOvSyVvZjQZBEgtcD1yK0nabsQWm1K9JohjnCqwcm1RjIHk4uHovE2OwNd4swDn1AOa2m1Og77PEfMKddY337I6dZgudltDXwC6jihlVrgDNPFk13GJAPQ68wudm1aLjTrsdTeNWvaWn56haiUW+kdSVfpPlpHGCqdtSMxH58l0Dcfs+fcOFa5a5lEQQCMLq3RoOYbzd7dNy6Ys20XZHsA0bd1w4R3oaxnMsYSS7yLjH8qFvKbA0BrQAGgAAZAACAAOSFzt26T0qBOTQllGjkqQJUQqVNVba20m21CpXf8NJjnnrAyHqYHqg432q7Z77aLqYzbb0jT5jGfG/5kD0WGpmQ1z9S+BkM2p1XaBfVfVqE4nl7if3nmfqVQq1jMkmRoZzC51t0rsRIdtJzjEijVDctBLdPmu9Ar5m7LNq/o+1bdzjAqOdRcf/ANWlrZ/nLV9LgrbFSBOBTAU4KIeCnAqMFOCB4KEiVZVwTt4aP8Spkam2ZP8A1KsfJY20pAwRxXt9r21RX2vWwmW0gyiPOm2X/wDe5w9F4uw6kyPULri55PoDcu+76woOmSGYD50zg+4H1Xr17dtQYajWuHJzQ4exWE7J9ozTq25PwuFRvk7wu+Yb7rfpe2p0r22zqVL9VTps/gY1vzAVhIhRSoSFCCkEoV0UhyHsl7v8wiqcpVbLU3CoK65b2vbyve39AoNe4S11ZzWvIJGbaeQjLInrA4LrJZ0QGoPk39Dqf7b8/wBx2nt0TH2FT/bqf0O/BfTd1aAPOXGfdRfow5KeK7fNIsawILadUEEEEU3yCMwQY1X05uNvKb+zp1ajS2qBgrMc0tIqAZuAP2XfEPOOCh7gJ9CuKRxDLn1CumWlBTwvNtNrMqfC4SNRxCutqhEThOUYenByhEgXg7671M2baPuHEY/hosJ/WVCPCPIanoCvZqVg0SfbmvJvKfemXgGNAQCB7pIWvl67qGqXVXOl5cS8kiS5xJLvXP1TLC77t4Mr6d/wmkdadM85ps/BRu3ZtXfFb2586NI/+q2y5buRtYULulUnwVPA/kA/LPydBXZ1Ro7p2kf/ABqEdKTB9AvWFEckyu1xmldCn7gJDQWWkCFN3CFQoCWEBOhQNwIwJ6WEEfdo7pSQlQUbq1kgqH9DV+rqmAIm1L9BCY7ZDXZQvRhT02Qg8m23bp03YmyHREzwVxtjHEq6AhRUDLaOKlbTT0oTZpBWt5zGqrmkr6irM4hJUqp3QTm005C0idrYSwgIWWhCRKkKoQoQUIIgU8KJpTi+EEkpveBQ4kqImFQJ4KrpWlDZ1TVNSkpED6bc1NCioqZKsCEJVAJU1KoFQhCgqOHBCdW1KYtomYckGqFAkJQ2sB4QVWJTmVITRtLKE2UIIWlNe7NNY5I/VUSApZUYKeED5ShMCcCgdKEiciHUjmplXBVhpUaKhCFAqEJVAIQm1HwEFeoZJTUJJWmQU0oJTSVVBSSglMc5ETMdkhR0jkkRUbHp7s1VpvU4ciFDk8FMI5JAUEwcnSoQ5PBRUgKcCo8SUFA+U9lSFFKJUFsFOlVGvhPbXTSrEoUJrppuVNCwXxqq1SpJTHPlMlVDpSEppKaXKhxKaXJpcmlyIcXJsymYpTxkqHDLJKoXPQgq01YaUISqlakehCgAnBCEDgUoP59EIQOCVCECoCEIFlNKEICUhQhA0lNcUIQMcmOQhArNEOQhUQuKEIVR/9k="/>
          <p:cNvSpPr>
            <a:spLocks noChangeAspect="1" noChangeArrowheads="1"/>
          </p:cNvSpPr>
          <p:nvPr/>
        </p:nvSpPr>
        <p:spPr bwMode="auto">
          <a:xfrm>
            <a:off x="63500" y="-1555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</p:spTree>
    <p:extLst>
      <p:ext uri="{BB962C8B-B14F-4D97-AF65-F5344CB8AC3E}">
        <p14:creationId xmlns="" xmlns:p14="http://schemas.microsoft.com/office/powerpoint/2010/main" val="369481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11560" y="1556792"/>
            <a:ext cx="7859216" cy="4536504"/>
          </a:xfrm>
        </p:spPr>
        <p:txBody>
          <a:bodyPr anchor="t">
            <a:normAutofit/>
          </a:bodyPr>
          <a:lstStyle/>
          <a:p>
            <a:r>
              <a:rPr lang="cs-CZ" dirty="0" smtClean="0">
                <a:solidFill>
                  <a:srgbClr val="F29400"/>
                </a:solidFill>
              </a:rPr>
              <a:t>Účetní výsledek hospodaření města v roce 2013</a:t>
            </a:r>
            <a:endParaRPr lang="cs-CZ" dirty="0">
              <a:solidFill>
                <a:srgbClr val="F29400"/>
              </a:solidFill>
            </a:endParaRPr>
          </a:p>
          <a:p>
            <a:endParaRPr lang="cs-CZ" sz="900" b="0" dirty="0" smtClean="0"/>
          </a:p>
          <a:p>
            <a:r>
              <a:rPr lang="cs-CZ" sz="2000" b="0" dirty="0">
                <a:solidFill>
                  <a:srgbClr val="5186AA"/>
                </a:solidFill>
              </a:rPr>
              <a:t>	</a:t>
            </a:r>
            <a:endParaRPr lang="cs-CZ" sz="2000" dirty="0">
              <a:solidFill>
                <a:srgbClr val="5186AA"/>
              </a:solidFill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44490085"/>
              </p:ext>
            </p:extLst>
          </p:nvPr>
        </p:nvGraphicFramePr>
        <p:xfrm>
          <a:off x="755575" y="2132856"/>
          <a:ext cx="7584504" cy="350668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1995"/>
                <a:gridCol w="2434629"/>
                <a:gridCol w="1244981"/>
                <a:gridCol w="1248934"/>
                <a:gridCol w="1280552"/>
                <a:gridCol w="1043413"/>
              </a:tblGrid>
              <a:tr h="375782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pl-PL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Výsledek hospodaření města za rok 2013</a:t>
                      </a:r>
                      <a:endParaRPr lang="pl-PL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5186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600" u="none" strike="noStrike" dirty="0">
                          <a:solidFill>
                            <a:schemeClr val="bg1"/>
                          </a:solidFill>
                          <a:effectLst/>
                        </a:rPr>
                        <a:t>podíl</a:t>
                      </a:r>
                      <a:endParaRPr lang="cs-CZ" sz="16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5186AA"/>
                    </a:solidFill>
                  </a:tcPr>
                </a:tc>
              </a:tr>
              <a:tr h="22774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Náklady celkem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cs-CZ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894 086 586,81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34290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100,00%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27746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>
                          <a:effectLst/>
                        </a:rPr>
                        <a:t> </a:t>
                      </a:r>
                      <a:endParaRPr lang="cs-CZ" sz="11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>
                          <a:effectLst/>
                        </a:rPr>
                        <a:t>Náklady z činnosti                       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</a:rPr>
                        <a:t> 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cs-CZ" sz="1400" u="none" strike="noStrike" dirty="0">
                          <a:effectLst/>
                        </a:rPr>
                        <a:t>399 827 390,30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34290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</a:rPr>
                        <a:t>44,72%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27746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>
                          <a:effectLst/>
                        </a:rPr>
                        <a:t> </a:t>
                      </a:r>
                      <a:endParaRPr lang="cs-CZ" sz="11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>
                          <a:effectLst/>
                        </a:rPr>
                        <a:t>Finanční náklady      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</a:rPr>
                        <a:t> 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cs-CZ" sz="1400" u="none" strike="noStrike">
                          <a:effectLst/>
                        </a:rPr>
                        <a:t>141 217 324,42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34290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</a:rPr>
                        <a:t>15,79%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27746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>
                          <a:effectLst/>
                        </a:rPr>
                        <a:t> </a:t>
                      </a:r>
                      <a:endParaRPr lang="cs-CZ" sz="11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>
                          <a:effectLst/>
                        </a:rPr>
                        <a:t>Náklady na transfery        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</a:rPr>
                        <a:t> 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cs-CZ" sz="1400" u="none" strike="noStrike">
                          <a:effectLst/>
                        </a:rPr>
                        <a:t>341 779 052,09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34290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</a:rPr>
                        <a:t>38,23%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27746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>
                          <a:effectLst/>
                        </a:rPr>
                        <a:t> </a:t>
                      </a:r>
                      <a:endParaRPr lang="cs-CZ" sz="11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>
                          <a:effectLst/>
                        </a:rPr>
                        <a:t>Daň z příjmů            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</a:rPr>
                        <a:t> 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cs-CZ" sz="1400" u="none" strike="noStrike">
                          <a:effectLst/>
                        </a:rPr>
                        <a:t>11 262 820,00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34290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</a:rPr>
                        <a:t>1,26%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2774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1400" b="1" u="none" strike="noStrike" dirty="0">
                          <a:effectLst/>
                        </a:rPr>
                        <a:t>Výnosy celkem</a:t>
                      </a:r>
                      <a:endParaRPr lang="cs-CZ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1" u="none" strike="noStrike" dirty="0">
                          <a:effectLst/>
                        </a:rPr>
                        <a:t> </a:t>
                      </a:r>
                      <a:endParaRPr lang="cs-CZ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cs-CZ" sz="1400" b="1" u="none" strike="noStrike" dirty="0">
                          <a:effectLst/>
                        </a:rPr>
                        <a:t>962 157 279,14</a:t>
                      </a:r>
                      <a:endParaRPr lang="cs-CZ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0" marR="342900" marT="0" marB="0" anchor="ctr">
                    <a:solidFill>
                      <a:srgbClr val="B6D5E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u="none" strike="noStrike" dirty="0">
                          <a:effectLst/>
                        </a:rPr>
                        <a:t>100,00%</a:t>
                      </a:r>
                      <a:endParaRPr lang="cs-CZ" sz="1400" b="1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</a:tr>
              <a:tr h="227746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>
                          <a:effectLst/>
                        </a:rPr>
                        <a:t> </a:t>
                      </a:r>
                      <a:endParaRPr lang="cs-CZ" sz="11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>
                          <a:effectLst/>
                        </a:rPr>
                        <a:t>Výnosy z činnosti  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</a:rPr>
                        <a:t> 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cs-CZ" sz="1400" u="none" strike="noStrike">
                          <a:effectLst/>
                        </a:rPr>
                        <a:t>141 047 889,22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34290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</a:rPr>
                        <a:t>14,66%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27746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>
                          <a:effectLst/>
                        </a:rPr>
                        <a:t> </a:t>
                      </a:r>
                      <a:endParaRPr lang="cs-CZ" sz="11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>
                          <a:effectLst/>
                        </a:rPr>
                        <a:t>Finanční výnosy 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</a:rPr>
                        <a:t> 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cs-CZ" sz="1400" u="none" strike="noStrike">
                          <a:effectLst/>
                        </a:rPr>
                        <a:t>154 017 413,42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34290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</a:rPr>
                        <a:t>16,01%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27746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>
                          <a:effectLst/>
                        </a:rPr>
                        <a:t> </a:t>
                      </a:r>
                      <a:endParaRPr lang="cs-CZ" sz="11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>
                          <a:effectLst/>
                        </a:rPr>
                        <a:t>Výnosy z transferů     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</a:rPr>
                        <a:t> 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cs-CZ" sz="1400" u="none" strike="noStrike">
                          <a:effectLst/>
                        </a:rPr>
                        <a:t>82 845 764,28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34290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</a:rPr>
                        <a:t>8,61%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400834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>
                          <a:effectLst/>
                        </a:rPr>
                        <a:t> </a:t>
                      </a:r>
                      <a:endParaRPr lang="cs-CZ" sz="11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>
                          <a:effectLst/>
                        </a:rPr>
                        <a:t>Výnosy ze sdílených daní a poplatků     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effectLst/>
                        </a:rPr>
                        <a:t> 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cs-CZ" sz="1400" u="none" strike="noStrike">
                          <a:effectLst/>
                        </a:rPr>
                        <a:t>584 246 212,22</a:t>
                      </a:r>
                      <a:endParaRPr lang="cs-CZ" sz="1400" b="0" i="0" u="none" strike="noStrike">
                        <a:effectLst/>
                        <a:latin typeface="Calibri"/>
                      </a:endParaRPr>
                    </a:p>
                  </a:txBody>
                  <a:tcPr marL="0" marR="34290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u="none" strike="noStrike" dirty="0">
                          <a:effectLst/>
                        </a:rPr>
                        <a:t>60,72%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4972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cs-CZ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Výsledek hospodaření před zdaněním 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5186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cs-CZ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79 333 512,33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342900" marT="0" marB="0" anchor="ctr">
                    <a:solidFill>
                      <a:srgbClr val="5186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cs-CZ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5186AA"/>
                    </a:solidFill>
                  </a:tcPr>
                </a:tc>
              </a:tr>
              <a:tr h="204972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cs-CZ" sz="11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u="none" strike="noStrike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cs-CZ" sz="14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34290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34290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cs-CZ" sz="1100" b="0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27746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cs-CZ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VÝSLEDEK HOSPODAŘENÍ běžného účetního období   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5186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cs-CZ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68 070 692,33</a:t>
                      </a:r>
                      <a:endParaRPr lang="cs-CZ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342900" marT="0" marB="0" anchor="ctr">
                    <a:solidFill>
                      <a:srgbClr val="5186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cs-CZ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rgbClr val="5186AA"/>
                    </a:solidFill>
                  </a:tcPr>
                </a:tc>
              </a:tr>
            </a:tbl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1619672" y="580526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F29400"/>
                </a:solidFill>
              </a:rPr>
              <a:t>Daň z příjmů PO za rok 2013 </a:t>
            </a:r>
            <a:r>
              <a:rPr lang="cs-CZ" b="1" dirty="0">
                <a:solidFill>
                  <a:srgbClr val="F29400"/>
                </a:solidFill>
              </a:rPr>
              <a:t>ve výši </a:t>
            </a:r>
            <a:r>
              <a:rPr lang="cs-CZ" b="1" dirty="0" smtClean="0">
                <a:solidFill>
                  <a:srgbClr val="F29400"/>
                </a:solidFill>
              </a:rPr>
              <a:t>13.155.410 Kč náklad roku 2014.</a:t>
            </a:r>
            <a:endParaRPr lang="cs-CZ" b="1" dirty="0">
              <a:solidFill>
                <a:srgbClr val="F294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1506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73224" y="1628800"/>
            <a:ext cx="7859216" cy="4536504"/>
          </a:xfrm>
        </p:spPr>
        <p:txBody>
          <a:bodyPr anchor="t">
            <a:normAutofit/>
          </a:bodyPr>
          <a:lstStyle/>
          <a:p>
            <a:r>
              <a:rPr lang="cs-CZ" dirty="0" smtClean="0">
                <a:solidFill>
                  <a:srgbClr val="F29400"/>
                </a:solidFill>
              </a:rPr>
              <a:t>Rozpočtový výsledek hospodaření města v roce 2013</a:t>
            </a:r>
            <a:endParaRPr lang="cs-CZ" dirty="0">
              <a:solidFill>
                <a:srgbClr val="F29400"/>
              </a:solidFill>
            </a:endParaRPr>
          </a:p>
          <a:p>
            <a:endParaRPr lang="cs-CZ" sz="900" b="0" dirty="0" smtClean="0"/>
          </a:p>
          <a:p>
            <a:endParaRPr lang="cs-CZ" sz="2000" dirty="0">
              <a:solidFill>
                <a:srgbClr val="5186AA"/>
              </a:solidFill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4689005"/>
              </p:ext>
            </p:extLst>
          </p:nvPr>
        </p:nvGraphicFramePr>
        <p:xfrm>
          <a:off x="1043608" y="2276870"/>
          <a:ext cx="7272807" cy="35906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4359"/>
                <a:gridCol w="2551227"/>
                <a:gridCol w="1260748"/>
                <a:gridCol w="1237446"/>
                <a:gridCol w="1077543"/>
                <a:gridCol w="791484"/>
              </a:tblGrid>
              <a:tr h="9108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dirty="0" err="1">
                          <a:solidFill>
                            <a:schemeClr val="bg1"/>
                          </a:solidFill>
                          <a:effectLst/>
                        </a:rPr>
                        <a:t>č.ř</a:t>
                      </a:r>
                      <a:r>
                        <a:rPr lang="cs-CZ" sz="1400" b="1" dirty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  <a:endParaRPr lang="cs-CZ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bg1"/>
                          </a:solidFill>
                          <a:effectLst/>
                        </a:rPr>
                        <a:t>Druhové třídění</a:t>
                      </a:r>
                      <a:endParaRPr lang="cs-CZ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bg1"/>
                          </a:solidFill>
                          <a:effectLst/>
                        </a:rPr>
                        <a:t>Schválený rozpočet </a:t>
                      </a:r>
                      <a:r>
                        <a:rPr lang="cs-CZ" sz="1400" b="1" dirty="0" smtClean="0">
                          <a:solidFill>
                            <a:schemeClr val="bg1"/>
                          </a:solidFill>
                          <a:effectLst/>
                        </a:rPr>
                        <a:t>2013</a:t>
                      </a:r>
                      <a:endParaRPr lang="cs-CZ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bg1"/>
                          </a:solidFill>
                          <a:effectLst/>
                        </a:rPr>
                        <a:t>Upravený rozpočet </a:t>
                      </a:r>
                      <a:r>
                        <a:rPr lang="cs-CZ" sz="1400" b="1" dirty="0" smtClean="0">
                          <a:solidFill>
                            <a:schemeClr val="bg1"/>
                          </a:solidFill>
                          <a:effectLst/>
                        </a:rPr>
                        <a:t>2013</a:t>
                      </a:r>
                      <a:endParaRPr lang="cs-CZ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bg1"/>
                          </a:solidFill>
                          <a:effectLst/>
                        </a:rPr>
                        <a:t>Skutečnost hospodaření k </a:t>
                      </a:r>
                      <a:r>
                        <a:rPr lang="cs-CZ" sz="1400" b="1" dirty="0" smtClean="0">
                          <a:solidFill>
                            <a:schemeClr val="bg1"/>
                          </a:solidFill>
                          <a:effectLst/>
                        </a:rPr>
                        <a:t>31.12.2013</a:t>
                      </a:r>
                      <a:endParaRPr lang="cs-CZ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bg1"/>
                          </a:solidFill>
                          <a:effectLst/>
                        </a:rPr>
                        <a:t>% plnění rozpočtu</a:t>
                      </a:r>
                      <a:endParaRPr lang="cs-CZ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5186AA"/>
                    </a:solidFill>
                  </a:tcPr>
                </a:tc>
              </a:tr>
              <a:tr h="29776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1</a:t>
                      </a:r>
                      <a:endParaRPr lang="cs-CZ" sz="20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indent="114935" algn="l"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Celkové příjmy</a:t>
                      </a:r>
                      <a:endParaRPr lang="cs-CZ" sz="20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Calibri"/>
                        </a:rPr>
                        <a:t>1 254 137,00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Calibri"/>
                        </a:rPr>
                        <a:t>1 162 922,10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Calibri"/>
                        </a:rPr>
                        <a:t>1 203 481,99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103,49%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</a:tr>
              <a:tr h="29776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2</a:t>
                      </a:r>
                      <a:endParaRPr lang="cs-CZ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228600" algn="l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třída 1 - daňové příjmy</a:t>
                      </a:r>
                      <a:endParaRPr lang="cs-CZ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581 260,00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588 523,00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623 034,16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105,86%</a:t>
                      </a:r>
                    </a:p>
                  </a:txBody>
                  <a:tcPr marL="0" marR="0" marT="0" marB="0" anchor="ctr"/>
                </a:tc>
              </a:tr>
              <a:tr h="29776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3</a:t>
                      </a:r>
                      <a:endParaRPr lang="cs-CZ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228600" algn="l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třída 2 - nedaňové příjmy</a:t>
                      </a:r>
                      <a:endParaRPr lang="cs-CZ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616 500,00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77 585,00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76 736,24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98,91%</a:t>
                      </a:r>
                    </a:p>
                  </a:txBody>
                  <a:tcPr marL="0" marR="0" marT="0" marB="0" anchor="ctr"/>
                </a:tc>
              </a:tr>
              <a:tr h="29776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4</a:t>
                      </a:r>
                      <a:endParaRPr lang="cs-CZ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228600" algn="l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třída 3 - kapitálové příjmy</a:t>
                      </a:r>
                      <a:endParaRPr lang="cs-CZ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14 850,00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17 350,00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22 507,66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129,73%</a:t>
                      </a:r>
                    </a:p>
                  </a:txBody>
                  <a:tcPr marL="0" marR="0" marT="0" marB="0" anchor="ctr"/>
                </a:tc>
              </a:tr>
              <a:tr h="29776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5</a:t>
                      </a:r>
                      <a:endParaRPr lang="cs-CZ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228600" algn="l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třída 4 - přijaté dotace</a:t>
                      </a:r>
                      <a:endParaRPr lang="cs-CZ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41 527,00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479 464,10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481 203,93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100,36%</a:t>
                      </a:r>
                    </a:p>
                  </a:txBody>
                  <a:tcPr marL="0" marR="0" marT="0" marB="0" anchor="ctr"/>
                </a:tc>
              </a:tr>
              <a:tr h="29776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6</a:t>
                      </a:r>
                      <a:endParaRPr lang="cs-CZ" sz="20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indent="114935" algn="l"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Celkové výdaje</a:t>
                      </a:r>
                      <a:endParaRPr lang="cs-CZ" sz="20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 dirty="0">
                          <a:effectLst/>
                          <a:latin typeface="Calibri"/>
                        </a:rPr>
                        <a:t>1 019 247,00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 dirty="0">
                          <a:effectLst/>
                          <a:latin typeface="Calibri"/>
                        </a:rPr>
                        <a:t>1 221 216,10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Calibri"/>
                        </a:rPr>
                        <a:t>779 458,66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63,83%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</a:tr>
              <a:tr h="29776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7</a:t>
                      </a:r>
                      <a:endParaRPr lang="cs-CZ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228600"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třída 5 - běžné výdaje</a:t>
                      </a:r>
                      <a:endParaRPr lang="cs-CZ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778 490,00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927 159,10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643 967,29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69,46%</a:t>
                      </a:r>
                    </a:p>
                  </a:txBody>
                  <a:tcPr marL="0" marR="0" marT="0" marB="0" anchor="ctr"/>
                </a:tc>
              </a:tr>
              <a:tr h="29776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8</a:t>
                      </a:r>
                      <a:endParaRPr lang="cs-CZ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228600"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třída 6 - kapitálové výdaje</a:t>
                      </a:r>
                      <a:endParaRPr lang="cs-CZ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240 757,00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294 057,00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>
                          <a:effectLst/>
                          <a:latin typeface="Calibri"/>
                        </a:rPr>
                        <a:t>135 491,37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46,08%</a:t>
                      </a:r>
                    </a:p>
                  </a:txBody>
                  <a:tcPr marL="0" marR="0" marT="0" marB="0" anchor="ctr"/>
                </a:tc>
              </a:tr>
              <a:tr h="29776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400" b="1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cs-CZ" sz="20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F29400"/>
                    </a:solidFill>
                  </a:tcPr>
                </a:tc>
                <a:tc>
                  <a:txBody>
                    <a:bodyPr/>
                    <a:lstStyle/>
                    <a:p>
                      <a:pPr indent="114935" algn="l">
                        <a:spcAft>
                          <a:spcPts val="0"/>
                        </a:spcAft>
                      </a:pPr>
                      <a:r>
                        <a:rPr lang="cs-CZ" sz="1400" b="1">
                          <a:solidFill>
                            <a:schemeClr val="tx1"/>
                          </a:solidFill>
                          <a:effectLst/>
                        </a:rPr>
                        <a:t>Výsledek hospodaření</a:t>
                      </a:r>
                      <a:endParaRPr lang="cs-CZ" sz="2000" b="1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F294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234 890,00</a:t>
                      </a:r>
                    </a:p>
                  </a:txBody>
                  <a:tcPr marL="0" marR="0" marT="0" marB="0" anchor="ctr">
                    <a:solidFill>
                      <a:srgbClr val="F294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-58 294,00</a:t>
                      </a:r>
                    </a:p>
                  </a:txBody>
                  <a:tcPr marL="0" marR="0" marT="0" marB="0" anchor="ctr">
                    <a:solidFill>
                      <a:srgbClr val="F294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424 023,33</a:t>
                      </a:r>
                    </a:p>
                  </a:txBody>
                  <a:tcPr marL="0" marR="0" marT="0" marB="0" anchor="ctr">
                    <a:solidFill>
                      <a:srgbClr val="F29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F294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19855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73224" y="1628800"/>
            <a:ext cx="7859216" cy="4536504"/>
          </a:xfrm>
        </p:spPr>
        <p:txBody>
          <a:bodyPr anchor="t">
            <a:normAutofit/>
          </a:bodyPr>
          <a:lstStyle/>
          <a:p>
            <a:r>
              <a:rPr lang="cs-CZ" dirty="0" smtClean="0">
                <a:solidFill>
                  <a:srgbClr val="F29400"/>
                </a:solidFill>
              </a:rPr>
              <a:t>Rozpočtový výsledek hospodaření města v roce 2013</a:t>
            </a:r>
          </a:p>
          <a:p>
            <a:endParaRPr lang="cs-CZ" dirty="0">
              <a:solidFill>
                <a:srgbClr val="F29400"/>
              </a:solidFill>
            </a:endParaRPr>
          </a:p>
          <a:p>
            <a:r>
              <a:rPr lang="cs-CZ" b="0" dirty="0" smtClean="0">
                <a:solidFill>
                  <a:srgbClr val="707070"/>
                </a:solidFill>
              </a:rPr>
              <a:t>Plánovaný přebytek	234.890.000,00 Kč</a:t>
            </a:r>
          </a:p>
          <a:p>
            <a:r>
              <a:rPr lang="cs-CZ" b="0" dirty="0" smtClean="0">
                <a:solidFill>
                  <a:srgbClr val="707070"/>
                </a:solidFill>
              </a:rPr>
              <a:t>Upravený rozpočet	- 58.294.000,00 Kč</a:t>
            </a:r>
          </a:p>
          <a:p>
            <a:r>
              <a:rPr lang="cs-CZ" dirty="0" smtClean="0">
                <a:solidFill>
                  <a:srgbClr val="5186AA"/>
                </a:solidFill>
              </a:rPr>
              <a:t>Skutečnost		+424.023.330,00 Kč</a:t>
            </a:r>
          </a:p>
          <a:p>
            <a:r>
              <a:rPr lang="cs-CZ" dirty="0">
                <a:solidFill>
                  <a:srgbClr val="5186AA"/>
                </a:solidFill>
              </a:rPr>
              <a:t>	</a:t>
            </a:r>
            <a:r>
              <a:rPr lang="cs-CZ" dirty="0" smtClean="0">
                <a:solidFill>
                  <a:srgbClr val="5186AA"/>
                </a:solidFill>
              </a:rPr>
              <a:t>		</a:t>
            </a:r>
            <a:endParaRPr lang="cs-CZ" sz="900" b="0" dirty="0" smtClean="0">
              <a:solidFill>
                <a:srgbClr val="707070"/>
              </a:solidFill>
            </a:endParaRPr>
          </a:p>
          <a:p>
            <a:r>
              <a:rPr lang="cs-CZ" sz="2000" dirty="0" smtClean="0">
                <a:solidFill>
                  <a:srgbClr val="707070"/>
                </a:solidFill>
              </a:rPr>
              <a:t>Rozpočtový cíl vytyčený zastupitelstvem města několikanásobně splněn.</a:t>
            </a:r>
          </a:p>
          <a:p>
            <a:endParaRPr lang="cs-CZ" sz="2000" dirty="0" smtClean="0">
              <a:solidFill>
                <a:srgbClr val="707070"/>
              </a:solidFill>
            </a:endParaRPr>
          </a:p>
          <a:p>
            <a:r>
              <a:rPr lang="cs-CZ" sz="2000" b="0" dirty="0" smtClean="0">
                <a:solidFill>
                  <a:srgbClr val="707070"/>
                </a:solidFill>
              </a:rPr>
              <a:t>Před koncem roku 2013 uvolnil ÚRR RS SZ  </a:t>
            </a:r>
            <a:r>
              <a:rPr lang="cs-CZ" sz="2000" b="0" dirty="0">
                <a:solidFill>
                  <a:srgbClr val="707070"/>
                </a:solidFill>
              </a:rPr>
              <a:t>zadržované dotace ROP ve výši 329 185 </a:t>
            </a:r>
            <a:r>
              <a:rPr lang="cs-CZ" sz="2000" b="0" dirty="0" smtClean="0">
                <a:solidFill>
                  <a:srgbClr val="707070"/>
                </a:solidFill>
              </a:rPr>
              <a:t>683,80 Kč. Nyní nedořešeno pouze 677.224,60 Kč.</a:t>
            </a:r>
            <a:endParaRPr lang="cs-CZ" sz="2000" b="0" dirty="0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102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73224" y="1628800"/>
            <a:ext cx="7859216" cy="4536504"/>
          </a:xfrm>
        </p:spPr>
        <p:txBody>
          <a:bodyPr anchor="t">
            <a:normAutofit/>
          </a:bodyPr>
          <a:lstStyle/>
          <a:p>
            <a:r>
              <a:rPr lang="cs-CZ" dirty="0" smtClean="0">
                <a:solidFill>
                  <a:srgbClr val="F29400"/>
                </a:solidFill>
              </a:rPr>
              <a:t>Provozní výsledek hospodaření</a:t>
            </a:r>
          </a:p>
          <a:p>
            <a:endParaRPr lang="cs-CZ" dirty="0">
              <a:solidFill>
                <a:srgbClr val="F29400"/>
              </a:solidFill>
            </a:endParaRPr>
          </a:p>
          <a:p>
            <a:endParaRPr lang="cs-CZ" dirty="0">
              <a:solidFill>
                <a:srgbClr val="707070"/>
              </a:solidFill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30534380"/>
              </p:ext>
            </p:extLst>
          </p:nvPr>
        </p:nvGraphicFramePr>
        <p:xfrm>
          <a:off x="1331640" y="2276872"/>
          <a:ext cx="6912767" cy="33721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04256"/>
                <a:gridCol w="1286740"/>
                <a:gridCol w="1323210"/>
                <a:gridCol w="1152223"/>
                <a:gridCol w="846338"/>
              </a:tblGrid>
              <a:tr h="11386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dirty="0" smtClean="0">
                          <a:solidFill>
                            <a:schemeClr val="bg1"/>
                          </a:solidFill>
                          <a:effectLst/>
                        </a:rPr>
                        <a:t>Provozní rozpočet</a:t>
                      </a:r>
                      <a:endParaRPr lang="cs-CZ" sz="2000" b="1" dirty="0" smtClean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bg1"/>
                          </a:solidFill>
                          <a:effectLst/>
                        </a:rPr>
                        <a:t>Schválený rozpočet </a:t>
                      </a:r>
                      <a:r>
                        <a:rPr lang="cs-CZ" sz="1400" b="1" dirty="0" smtClean="0">
                          <a:solidFill>
                            <a:schemeClr val="bg1"/>
                          </a:solidFill>
                          <a:effectLst/>
                        </a:rPr>
                        <a:t>2013</a:t>
                      </a:r>
                      <a:endParaRPr lang="cs-CZ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bg1"/>
                          </a:solidFill>
                          <a:effectLst/>
                        </a:rPr>
                        <a:t>Upravený rozpočet </a:t>
                      </a:r>
                      <a:r>
                        <a:rPr lang="cs-CZ" sz="1400" b="1" dirty="0" smtClean="0">
                          <a:solidFill>
                            <a:schemeClr val="bg1"/>
                          </a:solidFill>
                          <a:effectLst/>
                        </a:rPr>
                        <a:t>2013</a:t>
                      </a:r>
                      <a:endParaRPr lang="cs-CZ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bg1"/>
                          </a:solidFill>
                          <a:effectLst/>
                        </a:rPr>
                        <a:t>Skutečnost hospodaření k </a:t>
                      </a:r>
                      <a:r>
                        <a:rPr lang="cs-CZ" sz="1400" b="1" dirty="0" smtClean="0">
                          <a:solidFill>
                            <a:schemeClr val="bg1"/>
                          </a:solidFill>
                          <a:effectLst/>
                        </a:rPr>
                        <a:t>31.12.2013</a:t>
                      </a:r>
                      <a:endParaRPr lang="cs-CZ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bg1"/>
                          </a:solidFill>
                          <a:effectLst/>
                        </a:rPr>
                        <a:t>% plnění rozpočtu</a:t>
                      </a:r>
                      <a:endParaRPr lang="cs-CZ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5186AA"/>
                    </a:solidFill>
                  </a:tcPr>
                </a:tc>
              </a:tr>
              <a:tr h="372252">
                <a:tc>
                  <a:txBody>
                    <a:bodyPr/>
                    <a:lstStyle/>
                    <a:p>
                      <a:pPr indent="114935" algn="l"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Běžné příjmy</a:t>
                      </a:r>
                      <a:endParaRPr lang="cs-CZ" sz="1400" b="1" dirty="0">
                        <a:effectLst/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+mn-lt"/>
                        </a:rPr>
                        <a:t>1 239 287,00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+mn-lt"/>
                        </a:rPr>
                        <a:t>744 033,10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+mn-lt"/>
                        </a:rPr>
                        <a:t>779 438,55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104,76%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</a:tr>
              <a:tr h="372252">
                <a:tc>
                  <a:txBody>
                    <a:bodyPr/>
                    <a:lstStyle/>
                    <a:p>
                      <a:pPr indent="114300"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z toho daňové příjmy</a:t>
                      </a:r>
                      <a:endParaRPr lang="cs-CZ" sz="1400">
                        <a:effectLst/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+mn-lt"/>
                        </a:rPr>
                        <a:t>581 260,00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+mn-lt"/>
                        </a:rPr>
                        <a:t>588 523,00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+mn-lt"/>
                        </a:rPr>
                        <a:t>623 034,16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105,86%</a:t>
                      </a:r>
                    </a:p>
                  </a:txBody>
                  <a:tcPr marL="0" marR="0" marT="0" marB="0" anchor="ctr"/>
                </a:tc>
              </a:tr>
              <a:tr h="372252">
                <a:tc>
                  <a:txBody>
                    <a:bodyPr/>
                    <a:lstStyle/>
                    <a:p>
                      <a:pPr indent="114300"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          nedaňové příjmy</a:t>
                      </a:r>
                      <a:endParaRPr lang="cs-CZ" sz="1400">
                        <a:effectLst/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+mn-lt"/>
                        </a:rPr>
                        <a:t>616 500,00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+mn-lt"/>
                        </a:rPr>
                        <a:t>77 585,00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+mn-lt"/>
                        </a:rPr>
                        <a:t>76 736,24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98,91%</a:t>
                      </a:r>
                    </a:p>
                  </a:txBody>
                  <a:tcPr marL="0" marR="0" marT="0" marB="0" anchor="ctr"/>
                </a:tc>
              </a:tr>
              <a:tr h="372252">
                <a:tc>
                  <a:txBody>
                    <a:bodyPr/>
                    <a:lstStyle/>
                    <a:p>
                      <a:pPr indent="114300"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  <a:latin typeface="+mn-lt"/>
                        </a:rPr>
                        <a:t>          provozní dotace</a:t>
                      </a:r>
                      <a:endParaRPr lang="cs-CZ" sz="1400">
                        <a:effectLst/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+mn-lt"/>
                        </a:rPr>
                        <a:t>41 527,00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+mn-lt"/>
                        </a:rPr>
                        <a:t>77 925,10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+mn-lt"/>
                        </a:rPr>
                        <a:t>79 668,15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102,24%</a:t>
                      </a:r>
                    </a:p>
                  </a:txBody>
                  <a:tcPr marL="0" marR="0" marT="0" marB="0" anchor="ctr"/>
                </a:tc>
              </a:tr>
              <a:tr h="372252">
                <a:tc>
                  <a:txBody>
                    <a:bodyPr/>
                    <a:lstStyle/>
                    <a:p>
                      <a:pPr indent="114935" algn="l"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  <a:latin typeface="+mn-lt"/>
                        </a:rPr>
                        <a:t>Běžné výdaje</a:t>
                      </a:r>
                      <a:endParaRPr lang="cs-CZ" sz="1400" b="1" dirty="0">
                        <a:effectLst/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+mn-lt"/>
                        </a:rPr>
                        <a:t>778 490,00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+mn-lt"/>
                        </a:rPr>
                        <a:t>927 159,10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+mn-lt"/>
                        </a:rPr>
                        <a:t>643 967,29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69,46%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</a:tr>
              <a:tr h="372252">
                <a:tc>
                  <a:txBody>
                    <a:bodyPr/>
                    <a:lstStyle/>
                    <a:p>
                      <a:pPr marL="0" marR="0" indent="11493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b="1" dirty="0" smtClean="0">
                          <a:effectLst/>
                          <a:latin typeface="+mn-lt"/>
                        </a:rPr>
                        <a:t>Provozní přebytek</a:t>
                      </a:r>
                      <a:endParaRPr lang="cs-CZ" sz="1400" dirty="0">
                        <a:effectLst/>
                        <a:latin typeface="+mn-lt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F294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 dirty="0">
                          <a:effectLst/>
                          <a:latin typeface="+mn-lt"/>
                        </a:rPr>
                        <a:t>460 797,00</a:t>
                      </a:r>
                    </a:p>
                  </a:txBody>
                  <a:tcPr marL="0" marR="0" marT="0" marB="0" anchor="ctr">
                    <a:solidFill>
                      <a:srgbClr val="F294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+mn-lt"/>
                        </a:rPr>
                        <a:t>-183 126,00</a:t>
                      </a:r>
                    </a:p>
                  </a:txBody>
                  <a:tcPr marL="0" marR="0" marT="0" marB="0" anchor="ctr">
                    <a:solidFill>
                      <a:srgbClr val="F294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+mn-lt"/>
                        </a:rPr>
                        <a:t>135 471,26</a:t>
                      </a:r>
                    </a:p>
                  </a:txBody>
                  <a:tcPr marL="0" marR="0" marT="0" marB="0" anchor="ctr">
                    <a:solidFill>
                      <a:srgbClr val="F29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F294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77488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73224" y="1628800"/>
            <a:ext cx="7859216" cy="4536504"/>
          </a:xfrm>
        </p:spPr>
        <p:txBody>
          <a:bodyPr anchor="t">
            <a:normAutofit/>
          </a:bodyPr>
          <a:lstStyle/>
          <a:p>
            <a:r>
              <a:rPr lang="cs-CZ" dirty="0" smtClean="0">
                <a:solidFill>
                  <a:srgbClr val="F29400"/>
                </a:solidFill>
              </a:rPr>
              <a:t>Kapitálový výsledek hospodaření</a:t>
            </a:r>
          </a:p>
          <a:p>
            <a:endParaRPr lang="cs-CZ" dirty="0">
              <a:solidFill>
                <a:srgbClr val="F29400"/>
              </a:solidFill>
            </a:endParaRPr>
          </a:p>
          <a:p>
            <a:endParaRPr lang="cs-CZ" dirty="0">
              <a:solidFill>
                <a:srgbClr val="707070"/>
              </a:solidFill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74220648"/>
              </p:ext>
            </p:extLst>
          </p:nvPr>
        </p:nvGraphicFramePr>
        <p:xfrm>
          <a:off x="1043608" y="2564904"/>
          <a:ext cx="7416824" cy="28784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56835"/>
                <a:gridCol w="1237597"/>
                <a:gridCol w="1523196"/>
                <a:gridCol w="1072373"/>
                <a:gridCol w="926823"/>
              </a:tblGrid>
              <a:tr h="10691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bg1"/>
                          </a:solidFill>
                          <a:effectLst/>
                        </a:rPr>
                        <a:t>Kapitálový rozpočet</a:t>
                      </a:r>
                      <a:endParaRPr lang="cs-CZ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bg1"/>
                          </a:solidFill>
                          <a:effectLst/>
                        </a:rPr>
                        <a:t>Schválený rozpočet </a:t>
                      </a:r>
                      <a:r>
                        <a:rPr lang="cs-CZ" sz="1400" b="1" dirty="0" smtClean="0">
                          <a:solidFill>
                            <a:schemeClr val="bg1"/>
                          </a:solidFill>
                          <a:effectLst/>
                        </a:rPr>
                        <a:t>2013</a:t>
                      </a:r>
                      <a:endParaRPr lang="cs-CZ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bg1"/>
                          </a:solidFill>
                          <a:effectLst/>
                        </a:rPr>
                        <a:t>Upravený rozpočet </a:t>
                      </a:r>
                      <a:r>
                        <a:rPr lang="cs-CZ" sz="1400" b="1" dirty="0" smtClean="0">
                          <a:solidFill>
                            <a:schemeClr val="bg1"/>
                          </a:solidFill>
                          <a:effectLst/>
                        </a:rPr>
                        <a:t>2013</a:t>
                      </a:r>
                      <a:endParaRPr lang="cs-CZ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bg1"/>
                          </a:solidFill>
                          <a:effectLst/>
                        </a:rPr>
                        <a:t>Skutečnost hospodaření k </a:t>
                      </a:r>
                      <a:r>
                        <a:rPr lang="cs-CZ" sz="1400" b="1" dirty="0" smtClean="0">
                          <a:solidFill>
                            <a:schemeClr val="bg1"/>
                          </a:solidFill>
                          <a:effectLst/>
                        </a:rPr>
                        <a:t>31.12.2013</a:t>
                      </a:r>
                      <a:endParaRPr lang="cs-CZ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5186A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b="1" dirty="0">
                          <a:solidFill>
                            <a:schemeClr val="bg1"/>
                          </a:solidFill>
                          <a:effectLst/>
                        </a:rPr>
                        <a:t>% plnění rozpočtu</a:t>
                      </a:r>
                      <a:endParaRPr lang="cs-CZ" sz="2000" b="1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5186AA"/>
                    </a:solidFill>
                  </a:tcPr>
                </a:tc>
              </a:tr>
              <a:tr h="361867">
                <a:tc>
                  <a:txBody>
                    <a:bodyPr/>
                    <a:lstStyle/>
                    <a:p>
                      <a:pPr indent="114935" algn="l"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Kapitálové příjmy</a:t>
                      </a:r>
                      <a:endParaRPr lang="cs-CZ" sz="20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Calibri"/>
                        </a:rPr>
                        <a:t>14 850,00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Calibri"/>
                        </a:rPr>
                        <a:t>418 889,00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Calibri"/>
                        </a:rPr>
                        <a:t>424 043,44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101,23%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B6D5E9"/>
                    </a:solidFill>
                  </a:tcPr>
                </a:tc>
              </a:tr>
              <a:tr h="361867">
                <a:tc>
                  <a:txBody>
                    <a:bodyPr/>
                    <a:lstStyle/>
                    <a:p>
                      <a:pPr indent="114300"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z toho příjmy z prodeje majetku</a:t>
                      </a:r>
                      <a:endParaRPr lang="cs-CZ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14 850,00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17 350,00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22 507,66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129,73%</a:t>
                      </a:r>
                    </a:p>
                  </a:txBody>
                  <a:tcPr marL="0" marR="0" marT="0" marB="0" anchor="ctr"/>
                </a:tc>
              </a:tr>
              <a:tr h="361867">
                <a:tc>
                  <a:txBody>
                    <a:bodyPr/>
                    <a:lstStyle/>
                    <a:p>
                      <a:pPr indent="114300" algn="l">
                        <a:spcAft>
                          <a:spcPts val="0"/>
                        </a:spcAft>
                      </a:pPr>
                      <a:r>
                        <a:rPr lang="cs-CZ" sz="1400">
                          <a:effectLst/>
                        </a:rPr>
                        <a:t>          kapitálové dotace</a:t>
                      </a:r>
                      <a:endParaRPr lang="cs-CZ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 dirty="0" smtClean="0">
                          <a:effectLst/>
                          <a:latin typeface="Calibri"/>
                        </a:rPr>
                        <a:t>0,00</a:t>
                      </a:r>
                      <a:endParaRPr lang="cs-CZ" sz="1400" b="0" i="0" u="none" strike="noStrike" dirty="0"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401 539,00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0" i="0" u="none" strike="noStrike">
                          <a:effectLst/>
                          <a:latin typeface="Calibri"/>
                        </a:rPr>
                        <a:t>401 535,78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100,00%</a:t>
                      </a:r>
                    </a:p>
                  </a:txBody>
                  <a:tcPr marL="0" marR="0" marT="0" marB="0" anchor="ctr"/>
                </a:tc>
              </a:tr>
              <a:tr h="361867">
                <a:tc>
                  <a:txBody>
                    <a:bodyPr/>
                    <a:lstStyle/>
                    <a:p>
                      <a:pPr indent="114935" algn="l"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Kapitálové výdaje</a:t>
                      </a:r>
                      <a:endParaRPr lang="cs-CZ" sz="20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Calibri"/>
                        </a:rPr>
                        <a:t>240 757,00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Calibri"/>
                        </a:rPr>
                        <a:t>294 057,00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Calibri"/>
                        </a:rPr>
                        <a:t>135 491,37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46,08%</a:t>
                      </a:r>
                    </a:p>
                  </a:txBody>
                  <a:tcPr marL="0" marR="0" marT="0" marB="0" anchor="ctr">
                    <a:solidFill>
                      <a:srgbClr val="B6D5E9"/>
                    </a:solidFill>
                  </a:tcPr>
                </a:tc>
              </a:tr>
              <a:tr h="361867">
                <a:tc>
                  <a:txBody>
                    <a:bodyPr/>
                    <a:lstStyle/>
                    <a:p>
                      <a:pPr indent="114935" algn="l">
                        <a:spcAft>
                          <a:spcPts val="0"/>
                        </a:spcAft>
                      </a:pPr>
                      <a:r>
                        <a:rPr lang="cs-CZ" sz="1400" b="1" dirty="0">
                          <a:effectLst/>
                        </a:rPr>
                        <a:t>Kapitálový </a:t>
                      </a:r>
                      <a:r>
                        <a:rPr lang="cs-CZ" sz="1400" b="1" dirty="0" smtClean="0">
                          <a:effectLst/>
                        </a:rPr>
                        <a:t>přebytek</a:t>
                      </a:r>
                      <a:endParaRPr lang="cs-CZ" sz="2000" b="1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 anchor="ctr">
                    <a:solidFill>
                      <a:srgbClr val="F294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Calibri"/>
                        </a:rPr>
                        <a:t>-225 907,00</a:t>
                      </a:r>
                    </a:p>
                  </a:txBody>
                  <a:tcPr marL="0" marR="0" marT="0" marB="0" anchor="ctr">
                    <a:solidFill>
                      <a:srgbClr val="F294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Calibri"/>
                        </a:rPr>
                        <a:t>124 832,00</a:t>
                      </a:r>
                    </a:p>
                  </a:txBody>
                  <a:tcPr marL="0" marR="0" marT="0" marB="0" anchor="ctr">
                    <a:solidFill>
                      <a:srgbClr val="F294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400" b="1" i="0" u="none" strike="noStrike">
                          <a:effectLst/>
                          <a:latin typeface="Calibri"/>
                        </a:rPr>
                        <a:t>288 552,07</a:t>
                      </a:r>
                    </a:p>
                  </a:txBody>
                  <a:tcPr marL="0" marR="0" marT="0" marB="0" anchor="ctr">
                    <a:solidFill>
                      <a:srgbClr val="F294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rgbClr val="F294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85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73224" y="1628800"/>
            <a:ext cx="7859216" cy="4536504"/>
          </a:xfrm>
        </p:spPr>
        <p:txBody>
          <a:bodyPr anchor="t">
            <a:normAutofit/>
          </a:bodyPr>
          <a:lstStyle/>
          <a:p>
            <a:r>
              <a:rPr lang="cs-CZ" dirty="0" smtClean="0">
                <a:solidFill>
                  <a:srgbClr val="F29400"/>
                </a:solidFill>
              </a:rPr>
              <a:t>Ratingové hodnocení</a:t>
            </a:r>
          </a:p>
          <a:p>
            <a:endParaRPr lang="cs-CZ" sz="1100" dirty="0">
              <a:solidFill>
                <a:srgbClr val="F29400"/>
              </a:solidFill>
            </a:endParaRPr>
          </a:p>
          <a:p>
            <a:r>
              <a:rPr lang="cs-CZ" dirty="0" smtClean="0">
                <a:solidFill>
                  <a:srgbClr val="5186AA"/>
                </a:solidFill>
              </a:rPr>
              <a:t>Krátkodobý rating - </a:t>
            </a:r>
            <a:r>
              <a:rPr lang="cs-CZ" dirty="0" smtClean="0">
                <a:solidFill>
                  <a:srgbClr val="F29400"/>
                </a:solidFill>
              </a:rPr>
              <a:t>B1-/AQE </a:t>
            </a:r>
            <a:r>
              <a:rPr lang="cs-CZ" b="0" dirty="0" smtClean="0">
                <a:solidFill>
                  <a:srgbClr val="707070"/>
                </a:solidFill>
              </a:rPr>
              <a:t>- vyhovující (uspokojivý) subjekt, s dostatečnou schopností splácet své aktuální závazky, s nejistým budoucím rizikem již v krátkém časovém horizontu</a:t>
            </a:r>
            <a:endParaRPr lang="cs-CZ" dirty="0" smtClean="0">
              <a:solidFill>
                <a:srgbClr val="F29400"/>
              </a:solidFill>
            </a:endParaRPr>
          </a:p>
          <a:p>
            <a:r>
              <a:rPr lang="cs-CZ" dirty="0" smtClean="0">
                <a:solidFill>
                  <a:srgbClr val="5186AA"/>
                </a:solidFill>
              </a:rPr>
              <a:t>Dlouhodobý rating - </a:t>
            </a:r>
            <a:r>
              <a:rPr lang="cs-CZ" dirty="0" smtClean="0">
                <a:solidFill>
                  <a:srgbClr val="F29400"/>
                </a:solidFill>
              </a:rPr>
              <a:t>STR3/AQE</a:t>
            </a:r>
            <a:r>
              <a:rPr lang="cs-CZ" dirty="0" smtClean="0">
                <a:solidFill>
                  <a:srgbClr val="5186AA"/>
                </a:solidFill>
              </a:rPr>
              <a:t> </a:t>
            </a:r>
            <a:r>
              <a:rPr lang="cs-CZ" b="0" dirty="0" smtClean="0">
                <a:solidFill>
                  <a:srgbClr val="707070"/>
                </a:solidFill>
              </a:rPr>
              <a:t>- vyhovující subjekt se schopností dostát svým aktuálním závazkům včas</a:t>
            </a:r>
            <a:endParaRPr lang="cs-CZ" dirty="0" smtClean="0">
              <a:solidFill>
                <a:srgbClr val="5186AA"/>
              </a:solidFill>
            </a:endParaRPr>
          </a:p>
          <a:p>
            <a:r>
              <a:rPr lang="cs-CZ" dirty="0" smtClean="0">
                <a:solidFill>
                  <a:srgbClr val="C8D200"/>
                </a:solidFill>
              </a:rPr>
              <a:t>=&gt; kategorie velmi nízké riziko</a:t>
            </a:r>
            <a:endParaRPr lang="cs-CZ" dirty="0">
              <a:solidFill>
                <a:srgbClr val="C8D200"/>
              </a:solidFill>
            </a:endParaRPr>
          </a:p>
          <a:p>
            <a:r>
              <a:rPr lang="cs-CZ" dirty="0" smtClean="0">
                <a:solidFill>
                  <a:srgbClr val="F29400"/>
                </a:solidFill>
              </a:rPr>
              <a:t>Finanční zdraví města </a:t>
            </a:r>
          </a:p>
          <a:p>
            <a:r>
              <a:rPr lang="cs-CZ" b="0" dirty="0" smtClean="0">
                <a:solidFill>
                  <a:srgbClr val="707070"/>
                </a:solidFill>
              </a:rPr>
              <a:t>Hodnocení v kategorii  A – bonitní subjekt</a:t>
            </a:r>
            <a:endParaRPr lang="cs-CZ" b="0" dirty="0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760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cs-CZ" sz="3200" b="1" dirty="0" smtClean="0"/>
              <a:t>Závěrečný účet města za rok 2013</a:t>
            </a:r>
            <a:endParaRPr lang="cs-CZ" sz="32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23528" y="1628800"/>
            <a:ext cx="8712968" cy="4536504"/>
          </a:xfrm>
        </p:spPr>
        <p:txBody>
          <a:bodyPr anchor="t">
            <a:normAutofit/>
          </a:bodyPr>
          <a:lstStyle/>
          <a:p>
            <a:r>
              <a:rPr lang="cs-CZ" dirty="0" smtClean="0">
                <a:solidFill>
                  <a:srgbClr val="F29400"/>
                </a:solidFill>
              </a:rPr>
              <a:t>Dluhová služba města</a:t>
            </a:r>
          </a:p>
          <a:p>
            <a:endParaRPr lang="cs-CZ" sz="1100" dirty="0">
              <a:solidFill>
                <a:srgbClr val="F29400"/>
              </a:solidFill>
            </a:endParaRPr>
          </a:p>
          <a:p>
            <a:r>
              <a:rPr lang="cs-CZ" dirty="0" smtClean="0">
                <a:solidFill>
                  <a:srgbClr val="5186AA"/>
                </a:solidFill>
              </a:rPr>
              <a:t>Algoritmy SIMU</a:t>
            </a:r>
          </a:p>
          <a:p>
            <a:pPr marL="342900" indent="-342900">
              <a:buFontTx/>
              <a:buChar char="-"/>
            </a:pPr>
            <a:r>
              <a:rPr lang="cs-CZ" dirty="0" smtClean="0">
                <a:solidFill>
                  <a:srgbClr val="707070"/>
                </a:solidFill>
              </a:rPr>
              <a:t>Ukazatel dluhové služby	</a:t>
            </a:r>
            <a:r>
              <a:rPr lang="cs-CZ" dirty="0" smtClean="0">
                <a:solidFill>
                  <a:srgbClr val="5186AA"/>
                </a:solidFill>
              </a:rPr>
              <a:t>0,29% </a:t>
            </a:r>
            <a:r>
              <a:rPr lang="cs-CZ" sz="1800" b="0" dirty="0" smtClean="0">
                <a:solidFill>
                  <a:srgbClr val="707070"/>
                </a:solidFill>
              </a:rPr>
              <a:t>(0,75 %)                                 </a:t>
            </a:r>
            <a:r>
              <a:rPr lang="cs-CZ" dirty="0" smtClean="0">
                <a:solidFill>
                  <a:srgbClr val="707070"/>
                </a:solidFill>
              </a:rPr>
              <a:t>(max. 30%)</a:t>
            </a:r>
          </a:p>
          <a:p>
            <a:pPr marL="342900" indent="-342900">
              <a:buFontTx/>
              <a:buChar char="-"/>
            </a:pPr>
            <a:r>
              <a:rPr lang="cs-CZ" dirty="0" smtClean="0">
                <a:solidFill>
                  <a:srgbClr val="707070"/>
                </a:solidFill>
              </a:rPr>
              <a:t>Podíl cizích zdrojů k celkovým aktivům </a:t>
            </a:r>
            <a:r>
              <a:rPr lang="cs-CZ" dirty="0" smtClean="0">
                <a:solidFill>
                  <a:srgbClr val="5186AA"/>
                </a:solidFill>
              </a:rPr>
              <a:t>9,02% </a:t>
            </a:r>
            <a:r>
              <a:rPr lang="cs-CZ" sz="1800" b="0" dirty="0" smtClean="0">
                <a:solidFill>
                  <a:srgbClr val="707070"/>
                </a:solidFill>
              </a:rPr>
              <a:t>(9,21%)    </a:t>
            </a:r>
            <a:r>
              <a:rPr lang="cs-CZ" dirty="0" smtClean="0">
                <a:solidFill>
                  <a:srgbClr val="707070"/>
                </a:solidFill>
              </a:rPr>
              <a:t>(max. 25%)</a:t>
            </a:r>
          </a:p>
          <a:p>
            <a:pPr marL="342900" indent="-342900">
              <a:buFontTx/>
              <a:buChar char="-"/>
            </a:pPr>
            <a:r>
              <a:rPr lang="cs-CZ" dirty="0" smtClean="0">
                <a:solidFill>
                  <a:srgbClr val="707070"/>
                </a:solidFill>
              </a:rPr>
              <a:t>Celková likvidita		</a:t>
            </a:r>
            <a:r>
              <a:rPr lang="cs-CZ" dirty="0" smtClean="0">
                <a:solidFill>
                  <a:srgbClr val="5186AA"/>
                </a:solidFill>
              </a:rPr>
              <a:t>10,54% </a:t>
            </a:r>
            <a:r>
              <a:rPr lang="cs-CZ" sz="1800" b="0" dirty="0" smtClean="0">
                <a:solidFill>
                  <a:srgbClr val="707070"/>
                </a:solidFill>
              </a:rPr>
              <a:t>(6,23 %)</a:t>
            </a:r>
            <a:r>
              <a:rPr lang="cs-CZ" dirty="0" smtClean="0">
                <a:solidFill>
                  <a:srgbClr val="707070"/>
                </a:solidFill>
              </a:rPr>
              <a:t>		            (≠ &lt;0;1&gt;)</a:t>
            </a:r>
          </a:p>
          <a:p>
            <a:endParaRPr lang="cs-CZ" sz="1050" dirty="0" smtClean="0">
              <a:solidFill>
                <a:srgbClr val="5186AA"/>
              </a:solidFill>
            </a:endParaRPr>
          </a:p>
          <a:p>
            <a:r>
              <a:rPr lang="cs-CZ" dirty="0" smtClean="0">
                <a:solidFill>
                  <a:srgbClr val="5186AA"/>
                </a:solidFill>
              </a:rPr>
              <a:t>Další ukazatele</a:t>
            </a:r>
            <a:endParaRPr lang="cs-CZ" dirty="0">
              <a:solidFill>
                <a:srgbClr val="5186AA"/>
              </a:solidFill>
            </a:endParaRPr>
          </a:p>
          <a:p>
            <a:pPr marL="342900" indent="-342900">
              <a:buFontTx/>
              <a:buChar char="-"/>
            </a:pPr>
            <a:r>
              <a:rPr lang="cs-CZ" dirty="0" smtClean="0">
                <a:solidFill>
                  <a:srgbClr val="707070"/>
                </a:solidFill>
              </a:rPr>
              <a:t>Podíl pohledávek na rozpočtu SMCH</a:t>
            </a:r>
            <a:r>
              <a:rPr lang="cs-CZ" b="0" dirty="0" smtClean="0">
                <a:solidFill>
                  <a:srgbClr val="707070"/>
                </a:solidFill>
              </a:rPr>
              <a:t>	</a:t>
            </a:r>
            <a:r>
              <a:rPr lang="cs-CZ" b="0" dirty="0" smtClean="0">
                <a:solidFill>
                  <a:srgbClr val="5186AA"/>
                </a:solidFill>
              </a:rPr>
              <a:t>2,78% </a:t>
            </a:r>
            <a:r>
              <a:rPr lang="cs-CZ" sz="1800" b="0" dirty="0" smtClean="0">
                <a:solidFill>
                  <a:srgbClr val="707070"/>
                </a:solidFill>
              </a:rPr>
              <a:t>(3,11%)</a:t>
            </a:r>
          </a:p>
          <a:p>
            <a:pPr marL="342900" indent="-342900">
              <a:buFontTx/>
              <a:buChar char="-"/>
            </a:pPr>
            <a:r>
              <a:rPr lang="cs-CZ" dirty="0" smtClean="0">
                <a:solidFill>
                  <a:srgbClr val="707070"/>
                </a:solidFill>
              </a:rPr>
              <a:t>Podíl závazků na rozpočtu SMCH</a:t>
            </a:r>
            <a:r>
              <a:rPr lang="cs-CZ" b="0" dirty="0" smtClean="0">
                <a:solidFill>
                  <a:srgbClr val="707070"/>
                </a:solidFill>
              </a:rPr>
              <a:t>		</a:t>
            </a:r>
            <a:r>
              <a:rPr lang="cs-CZ" b="0" dirty="0" smtClean="0">
                <a:solidFill>
                  <a:srgbClr val="5186AA"/>
                </a:solidFill>
              </a:rPr>
              <a:t>1,55% </a:t>
            </a:r>
            <a:r>
              <a:rPr lang="cs-CZ" sz="1800" b="0" dirty="0" smtClean="0">
                <a:solidFill>
                  <a:srgbClr val="707070"/>
                </a:solidFill>
              </a:rPr>
              <a:t>(1,66 %)</a:t>
            </a:r>
          </a:p>
          <a:p>
            <a:pPr marL="342900" indent="-342900">
              <a:buFontTx/>
              <a:buChar char="-"/>
            </a:pPr>
            <a:r>
              <a:rPr lang="cs-CZ" dirty="0" smtClean="0">
                <a:solidFill>
                  <a:srgbClr val="707070"/>
                </a:solidFill>
              </a:rPr>
              <a:t>Podíl zastaveného majetku	</a:t>
            </a:r>
            <a:r>
              <a:rPr lang="cs-CZ" b="0" dirty="0" smtClean="0">
                <a:solidFill>
                  <a:srgbClr val="707070"/>
                </a:solidFill>
              </a:rPr>
              <a:t>	</a:t>
            </a:r>
            <a:r>
              <a:rPr lang="cs-CZ" b="0" dirty="0" smtClean="0">
                <a:solidFill>
                  <a:srgbClr val="5186AA"/>
                </a:solidFill>
              </a:rPr>
              <a:t>1,28% </a:t>
            </a:r>
            <a:r>
              <a:rPr lang="cs-CZ" sz="1800" b="0" dirty="0" smtClean="0">
                <a:solidFill>
                  <a:srgbClr val="707070"/>
                </a:solidFill>
              </a:rPr>
              <a:t>(1,25 %)</a:t>
            </a:r>
            <a:endParaRPr lang="cs-CZ" sz="1800" b="0" dirty="0">
              <a:solidFill>
                <a:srgbClr val="70707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074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šablona ppt_SMCH">
  <a:themeElements>
    <a:clrScheme name="Chomutov">
      <a:dk1>
        <a:sysClr val="windowText" lastClr="000000"/>
      </a:dk1>
      <a:lt1>
        <a:sysClr val="window" lastClr="FFFFFF"/>
      </a:lt1>
      <a:dk2>
        <a:srgbClr val="707070"/>
      </a:dk2>
      <a:lt2>
        <a:srgbClr val="D4D4D6"/>
      </a:lt2>
      <a:accent1>
        <a:srgbClr val="5186AA"/>
      </a:accent1>
      <a:accent2>
        <a:srgbClr val="F29400"/>
      </a:accent2>
      <a:accent3>
        <a:srgbClr val="C8D200"/>
      </a:accent3>
      <a:accent4>
        <a:srgbClr val="B6D4E9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šablona ppt_SMCH</Template>
  <TotalTime>1871</TotalTime>
  <Words>1205</Words>
  <Application>Microsoft Office PowerPoint</Application>
  <PresentationFormat>Předvádění na obrazovce (4:3)</PresentationFormat>
  <Paragraphs>421</Paragraphs>
  <Slides>22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3" baseType="lpstr">
      <vt:lpstr>šablona ppt_SMCH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Závěrečný účet města za rok 2013</vt:lpstr>
      <vt:lpstr>Děkuji Vám za pozornost.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Šablona prezentace SMCH</dc:title>
  <dc:creator>Jan Mareš</dc:creator>
  <cp:lastModifiedBy>Alena Jelínková</cp:lastModifiedBy>
  <cp:revision>109</cp:revision>
  <dcterms:created xsi:type="dcterms:W3CDTF">2012-11-09T11:55:51Z</dcterms:created>
  <dcterms:modified xsi:type="dcterms:W3CDTF">2014-06-16T15:02:58Z</dcterms:modified>
</cp:coreProperties>
</file>