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7" r:id="rId2"/>
    <p:sldId id="305" r:id="rId3"/>
    <p:sldId id="260" r:id="rId4"/>
    <p:sldId id="286" r:id="rId5"/>
    <p:sldId id="291" r:id="rId6"/>
    <p:sldId id="293" r:id="rId7"/>
    <p:sldId id="306" r:id="rId8"/>
    <p:sldId id="302" r:id="rId9"/>
    <p:sldId id="308" r:id="rId10"/>
    <p:sldId id="309" r:id="rId11"/>
    <p:sldId id="310" r:id="rId12"/>
    <p:sldId id="307" r:id="rId13"/>
    <p:sldId id="301" r:id="rId14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BAEF-E7F9-446D-9F4A-93950A153B06}" type="datetimeFigureOut">
              <a:rPr lang="cs-CZ" smtClean="0"/>
              <a:pPr/>
              <a:t>3.2.2014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A555E-3384-4CD1-958C-EA174D4D5E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DAB20-0D6F-47AF-81EA-1E1B30C13BBF}" type="datetimeFigureOut">
              <a:rPr lang="cs-CZ"/>
              <a:pPr>
                <a:defRPr/>
              </a:pPr>
              <a:t>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C6DE3-EE10-4D57-9645-3BD0181FB1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1F7C2-A6D6-4240-96E6-06CFE18AA89E}" type="datetimeFigureOut">
              <a:rPr lang="cs-CZ"/>
              <a:pPr>
                <a:defRPr/>
              </a:pPr>
              <a:t>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9825B-538C-480B-9B4D-39A2170632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135A9-0EBC-46AB-9ED2-A24463E040EB}" type="datetimeFigureOut">
              <a:rPr lang="cs-CZ"/>
              <a:pPr>
                <a:defRPr/>
              </a:pPr>
              <a:t>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1D08-D4CE-4401-97F1-D357AABC3A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3ADC7-1206-4CD0-9177-D6ADA357F220}" type="datetimeFigureOut">
              <a:rPr lang="cs-CZ"/>
              <a:pPr>
                <a:defRPr/>
              </a:pPr>
              <a:t>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C4239-7567-44E6-93A9-48C06B7F3B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C98E4-A0C8-4E21-92A6-03EAEA572ED2}" type="datetimeFigureOut">
              <a:rPr lang="cs-CZ"/>
              <a:pPr>
                <a:defRPr/>
              </a:pPr>
              <a:t>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007B5-A065-4939-B978-4D8EF303B0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13D45-6026-4555-89F7-DB8C95E74A26}" type="datetimeFigureOut">
              <a:rPr lang="cs-CZ"/>
              <a:pPr>
                <a:defRPr/>
              </a:pPr>
              <a:t>3.2.2014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9ABA6-E494-403D-8CDA-F69D3E0550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8F56C-3531-45D4-8C2A-7D23E98C9CE3}" type="datetimeFigureOut">
              <a:rPr lang="cs-CZ"/>
              <a:pPr>
                <a:defRPr/>
              </a:pPr>
              <a:t>3.2.2014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55EA8-21DF-48AB-AB71-0C6F1C5D68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9238E-32DE-4BF5-BB94-779C5356E1DE}" type="datetimeFigureOut">
              <a:rPr lang="cs-CZ"/>
              <a:pPr>
                <a:defRPr/>
              </a:pPr>
              <a:t>3.2.2014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748FD-5CF3-4811-853F-07FBC8AFA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6A978-889A-48C1-9302-5208E79894F2}" type="datetimeFigureOut">
              <a:rPr lang="cs-CZ"/>
              <a:pPr>
                <a:defRPr/>
              </a:pPr>
              <a:t>3.2.2014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2DB72-5A81-45C7-B270-CB9D426263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03F83-25F0-4EB6-9FB8-E356B0FE1E00}" type="datetimeFigureOut">
              <a:rPr lang="cs-CZ"/>
              <a:pPr>
                <a:defRPr/>
              </a:pPr>
              <a:t>3.2.2014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DBA1B-8646-4207-883B-493EB2DA9B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98C18-C04C-4B9E-8BA2-CB7AF58CF2D2}" type="datetimeFigureOut">
              <a:rPr lang="cs-CZ"/>
              <a:pPr>
                <a:defRPr/>
              </a:pPr>
              <a:t>3.2.2014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87280-112B-4339-99CD-3F2B87F8D8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253CAE-71C9-442D-A94C-CB52C45673B7}" type="datetimeFigureOut">
              <a:rPr lang="cs-CZ"/>
              <a:pPr>
                <a:defRPr/>
              </a:pPr>
              <a:t>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6E1FF5-5AFD-486D-9351-5CC8735D7F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188" y="1988839"/>
            <a:ext cx="8075612" cy="4103985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rgbClr val="A50021"/>
                </a:solidFill>
                <a:latin typeface="Cambria" pitchFamily="18" charset="0"/>
              </a:rPr>
              <a:t>Aktualizace Rámcové strategie rozvoje města Chomutov 2014 - 2020</a:t>
            </a:r>
            <a:br>
              <a:rPr lang="cs-CZ" sz="4000" dirty="0" smtClean="0">
                <a:solidFill>
                  <a:srgbClr val="A50021"/>
                </a:solidFill>
                <a:latin typeface="Cambria" pitchFamily="18" charset="0"/>
              </a:rPr>
            </a:br>
            <a:r>
              <a:rPr lang="cs-CZ" sz="4000" dirty="0" smtClean="0">
                <a:solidFill>
                  <a:srgbClr val="A50021"/>
                </a:solidFill>
                <a:latin typeface="Cambria" pitchFamily="18" charset="0"/>
              </a:rPr>
              <a:t/>
            </a:r>
            <a:br>
              <a:rPr lang="cs-CZ" sz="4000" dirty="0" smtClean="0">
                <a:solidFill>
                  <a:srgbClr val="A50021"/>
                </a:solidFill>
                <a:latin typeface="Cambria" pitchFamily="18" charset="0"/>
              </a:rPr>
            </a:br>
            <a:r>
              <a:rPr lang="cs-CZ" sz="2700" dirty="0" smtClean="0">
                <a:latin typeface="Cambria" pitchFamily="18" charset="0"/>
              </a:rPr>
              <a:t>Řídící skupina</a:t>
            </a:r>
            <a:br>
              <a:rPr lang="cs-CZ" sz="2700" dirty="0" smtClean="0">
                <a:latin typeface="Cambria" pitchFamily="18" charset="0"/>
              </a:rPr>
            </a:br>
            <a:r>
              <a:rPr lang="cs-CZ" sz="2700" dirty="0" smtClean="0">
                <a:latin typeface="Cambria" pitchFamily="18" charset="0"/>
              </a:rPr>
              <a:t>3. únor 2014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pic>
        <p:nvPicPr>
          <p:cNvPr id="3" name="Obrázek 2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48680"/>
            <a:ext cx="4562475" cy="495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4800" spc="-150" dirty="0" smtClean="0">
                <a:solidFill>
                  <a:srgbClr val="C00000"/>
                </a:solidFill>
                <a:latin typeface="Cambria" pitchFamily="18" charset="0"/>
              </a:rPr>
              <a:t>EPS – 2.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650" y="1484313"/>
            <a:ext cx="7704138" cy="45370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rgbClr val="C00000"/>
              </a:buClr>
              <a:buFont typeface="Arial" pitchFamily="34" charset="0"/>
              <a:buNone/>
              <a:defRPr/>
            </a:pPr>
            <a:endParaRPr lang="cs-CZ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sz="2600" dirty="0" smtClean="0">
                <a:latin typeface="Cambria" pitchFamily="18" charset="0"/>
              </a:rPr>
              <a:t>revize výstupů z 1. kola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sz="2600" dirty="0" smtClean="0">
                <a:latin typeface="Cambria" pitchFamily="18" charset="0"/>
              </a:rPr>
              <a:t>revize SWOT dotčené oblasti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sz="2600" dirty="0" smtClean="0">
                <a:latin typeface="Cambria" pitchFamily="18" charset="0"/>
              </a:rPr>
              <a:t>stanovení příčin existence klíčových oblastí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sz="2600" dirty="0" smtClean="0">
                <a:latin typeface="Cambria" pitchFamily="18" charset="0"/>
              </a:rPr>
              <a:t>formulace vizí klíčových oblastí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None/>
              <a:defRPr/>
            </a:pPr>
            <a:endParaRPr lang="cs-CZ" sz="2600" dirty="0" smtClean="0">
              <a:latin typeface="Cambria" pitchFamily="18" charset="0"/>
            </a:endParaRP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dirty="0" smtClean="0">
                <a:latin typeface="Cambria" pitchFamily="18" charset="0"/>
              </a:rPr>
              <a:t>Výstup: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400" dirty="0" smtClean="0">
                <a:latin typeface="Cambria" pitchFamily="18" charset="0"/>
              </a:rPr>
              <a:t>formulace opatření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400" dirty="0" smtClean="0">
                <a:latin typeface="Cambria" pitchFamily="18" charset="0"/>
              </a:rPr>
              <a:t>formulace strategických cílů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400" dirty="0" smtClean="0">
                <a:latin typeface="Cambria" pitchFamily="18" charset="0"/>
              </a:rPr>
              <a:t>návrh popisné části opatření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cs-CZ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619250" y="5897563"/>
            <a:ext cx="3889375" cy="7239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4800" spc="-150" dirty="0" smtClean="0">
                <a:solidFill>
                  <a:srgbClr val="C00000"/>
                </a:solidFill>
                <a:latin typeface="Cambria" pitchFamily="18" charset="0"/>
              </a:rPr>
              <a:t>EPS – 3.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650" y="1484313"/>
            <a:ext cx="7704138" cy="45370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rgbClr val="C00000"/>
              </a:buClr>
              <a:buFont typeface="Arial" pitchFamily="34" charset="0"/>
              <a:buNone/>
              <a:defRPr/>
            </a:pPr>
            <a:endParaRPr lang="cs-CZ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sz="2600" dirty="0" smtClean="0">
                <a:latin typeface="Cambria" pitchFamily="18" charset="0"/>
              </a:rPr>
              <a:t>odsouhlasení návrhu opatření a strategických cílů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sz="2600" dirty="0" smtClean="0">
                <a:latin typeface="Cambria" pitchFamily="18" charset="0"/>
              </a:rPr>
              <a:t>diskuze o dopadech (příprava návrhů)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sz="2600" dirty="0" smtClean="0">
                <a:latin typeface="Cambria" pitchFamily="18" charset="0"/>
              </a:rPr>
              <a:t>nastavení indikátorové soustavy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cs-CZ" sz="2600" dirty="0" smtClean="0">
              <a:latin typeface="Cambria" pitchFamily="18" charset="0"/>
            </a:endParaRP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dirty="0" smtClean="0">
                <a:latin typeface="Cambria" pitchFamily="18" charset="0"/>
              </a:rPr>
              <a:t>Výstup: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400" dirty="0" smtClean="0">
                <a:latin typeface="Cambria" pitchFamily="18" charset="0"/>
              </a:rPr>
              <a:t>návrh SPRM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400" dirty="0" smtClean="0">
                <a:latin typeface="Cambria" pitchFamily="18" charset="0"/>
              </a:rPr>
              <a:t>sběr a vypořádání připomínek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None/>
              <a:defRPr/>
            </a:pPr>
            <a:endParaRPr lang="cs-CZ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619250" y="5897563"/>
            <a:ext cx="3889375" cy="7239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143000"/>
          </a:xfrm>
        </p:spPr>
        <p:txBody>
          <a:bodyPr rtlCol="0">
            <a:normAutofit/>
          </a:bodyPr>
          <a:lstStyle/>
          <a:p>
            <a:pPr lvl="1" algn="l" fontAlgn="auto">
              <a:spcAft>
                <a:spcPts val="0"/>
              </a:spcAft>
              <a:defRPr/>
            </a:pPr>
            <a:r>
              <a:rPr lang="cs-CZ" sz="4800" spc="-150" dirty="0">
                <a:solidFill>
                  <a:srgbClr val="C00000"/>
                </a:solidFill>
                <a:latin typeface="Cambria" pitchFamily="18" charset="0"/>
              </a:rPr>
              <a:t>Harmonogram </a:t>
            </a:r>
            <a:r>
              <a:rPr lang="cs-CZ" sz="4800" spc="-150" dirty="0" smtClean="0">
                <a:solidFill>
                  <a:srgbClr val="C00000"/>
                </a:solidFill>
                <a:latin typeface="Cambria" pitchFamily="18" charset="0"/>
              </a:rPr>
              <a:t>aktivit</a:t>
            </a:r>
            <a:endParaRPr lang="cs-CZ" sz="4800" spc="-15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619250" y="5897563"/>
            <a:ext cx="3889375" cy="7239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95534" y="1700799"/>
          <a:ext cx="8424937" cy="3096352"/>
        </p:xfrm>
        <a:graphic>
          <a:graphicData uri="http://schemas.openxmlformats.org/drawingml/2006/table">
            <a:tbl>
              <a:tblPr/>
              <a:tblGrid>
                <a:gridCol w="4157765"/>
                <a:gridCol w="328244"/>
                <a:gridCol w="328244"/>
                <a:gridCol w="328244"/>
                <a:gridCol w="328244"/>
                <a:gridCol w="328244"/>
                <a:gridCol w="328244"/>
                <a:gridCol w="328244"/>
                <a:gridCol w="328244"/>
                <a:gridCol w="328244"/>
                <a:gridCol w="328244"/>
                <a:gridCol w="328244"/>
                <a:gridCol w="328244"/>
                <a:gridCol w="328244"/>
              </a:tblGrid>
              <a:tr h="25765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2013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2014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765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9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11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12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4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5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6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8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9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581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Příprava analytických dat pro jednotlivé TO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105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Příprava konceptu a řídící struktury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1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Schválení konceptu realizace Řídící skupinou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1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Vstupní školení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1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1. jednání pracovních skupin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1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2. jednání pracovních skupin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1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3. jednání pracovních skupin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1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Tvorba akčního plánu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1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Vypořádání připomínek PS a finalizace návrhové části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1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Schvalování v ZM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650" y="1484313"/>
            <a:ext cx="7704138" cy="45370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rgbClr val="C00000"/>
              </a:buClr>
              <a:buFont typeface="Arial" pitchFamily="34" charset="0"/>
              <a:buNone/>
              <a:defRPr/>
            </a:pPr>
            <a:endParaRPr lang="cs-CZ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None/>
              <a:defRPr/>
            </a:pPr>
            <a:endParaRPr lang="cs-CZ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None/>
              <a:defRPr/>
            </a:pPr>
            <a:endParaRPr lang="cs-CZ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None/>
              <a:defRPr/>
            </a:pPr>
            <a:r>
              <a:rPr lang="cs-CZ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Děkuji za pozornost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None/>
              <a:defRPr/>
            </a:pPr>
            <a:endParaRPr lang="cs-CZ" sz="44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None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Ing. Lukáš Nehyba	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nehyba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@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AQE.cz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None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					739 547 264 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None/>
              <a:defRPr/>
            </a:pPr>
            <a:endParaRPr lang="cs-CZ" sz="44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None/>
              <a:defRPr/>
            </a:pPr>
            <a:endParaRPr lang="cs-CZ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619250" y="5897563"/>
            <a:ext cx="3889375" cy="7239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spc="-150" dirty="0" smtClean="0">
                <a:solidFill>
                  <a:srgbClr val="C00000"/>
                </a:solidFill>
                <a:latin typeface="Cambria" pitchFamily="18" charset="0"/>
              </a:rPr>
              <a:t>Aktualizace strategie (SRM)</a:t>
            </a:r>
            <a:endParaRPr lang="cs-CZ" sz="4800" spc="-15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064896" cy="4176464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cs-CZ" sz="3400" dirty="0" smtClean="0">
                <a:latin typeface="Cambria" pitchFamily="18" charset="0"/>
              </a:rPr>
              <a:t>Cíle aktivity:</a:t>
            </a:r>
          </a:p>
          <a:p>
            <a:pPr lvl="1">
              <a:lnSpc>
                <a:spcPct val="150000"/>
              </a:lnSpc>
            </a:pPr>
            <a:r>
              <a:rPr lang="cs-CZ" sz="2000" dirty="0" smtClean="0">
                <a:latin typeface="Cambria" pitchFamily="18" charset="0"/>
              </a:rPr>
              <a:t>Vytvořit komplexní strategický dokument zaměřený na rozvoj města</a:t>
            </a:r>
          </a:p>
          <a:p>
            <a:pPr lvl="1">
              <a:lnSpc>
                <a:spcPct val="150000"/>
              </a:lnSpc>
            </a:pPr>
            <a:r>
              <a:rPr lang="cs-CZ" sz="2000" dirty="0" smtClean="0">
                <a:latin typeface="Cambria" pitchFamily="18" charset="0"/>
              </a:rPr>
              <a:t>Zefektivnění strategického řízení a plánování</a:t>
            </a:r>
          </a:p>
          <a:p>
            <a:pPr lvl="1">
              <a:lnSpc>
                <a:spcPct val="150000"/>
              </a:lnSpc>
            </a:pPr>
            <a:r>
              <a:rPr lang="cs-CZ" sz="2000" dirty="0" smtClean="0">
                <a:latin typeface="Cambria" pitchFamily="18" charset="0"/>
              </a:rPr>
              <a:t>Sdružení a systemizace rozvojových záměrů města včetně identifikace zdrojů financování</a:t>
            </a:r>
          </a:p>
          <a:p>
            <a:pPr lvl="1">
              <a:lnSpc>
                <a:spcPct val="150000"/>
              </a:lnSpc>
            </a:pPr>
            <a:r>
              <a:rPr lang="cs-CZ" sz="2000" dirty="0" smtClean="0">
                <a:latin typeface="Cambria" pitchFamily="18" charset="0"/>
              </a:rPr>
              <a:t>Zapojení veřejnosti i partnerů města do procesu strategického plánování jak ve fázi přípravy SPR, tak i její realizace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cs-CZ" sz="33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cs-CZ" b="1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619672" y="5897562"/>
            <a:ext cx="3888432" cy="724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113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4800" spc="-150" dirty="0" smtClean="0">
                <a:solidFill>
                  <a:srgbClr val="C00000"/>
                </a:solidFill>
                <a:latin typeface="Cambria" pitchFamily="18" charset="0"/>
              </a:rPr>
              <a:t>Důvody aktualizace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7992244" cy="432058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rgbClr val="C00000"/>
              </a:buClr>
              <a:buFont typeface="Arial" pitchFamily="34" charset="0"/>
              <a:buNone/>
              <a:defRPr/>
            </a:pPr>
            <a:endParaRPr lang="cs-CZ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sz="2400" dirty="0" smtClean="0">
                <a:latin typeface="Cambria" pitchFamily="18" charset="0"/>
              </a:rPr>
              <a:t>časový faktor - stávající Rámcová strategie rozvoje z r. 2005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sz="2400" dirty="0" smtClean="0">
                <a:latin typeface="Cambria" pitchFamily="18" charset="0"/>
              </a:rPr>
              <a:t>specifické cíle propojit s konkrétními aktivitami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sz="2400" dirty="0" smtClean="0">
                <a:latin typeface="Cambria" pitchFamily="18" charset="0"/>
              </a:rPr>
              <a:t>revize indikátorů (snadná zjistitelnost a ověřitelnost) 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sz="2400" dirty="0" smtClean="0">
                <a:latin typeface="Cambria" pitchFamily="18" charset="0"/>
              </a:rPr>
              <a:t>inovace struktury strategie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None/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619250" y="5897563"/>
            <a:ext cx="3889375" cy="7239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 txBox="1">
            <a:spLocks/>
          </p:cNvSpPr>
          <p:nvPr/>
        </p:nvSpPr>
        <p:spPr>
          <a:xfrm>
            <a:off x="1619250" y="5897563"/>
            <a:ext cx="3889375" cy="7239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pic>
        <p:nvPicPr>
          <p:cNvPr id="5" name="Obrázek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48680"/>
            <a:ext cx="7848872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4800" spc="-150" dirty="0" smtClean="0">
                <a:solidFill>
                  <a:srgbClr val="C00000"/>
                </a:solidFill>
                <a:latin typeface="Cambria" pitchFamily="18" charset="0"/>
              </a:rPr>
              <a:t>Struktura SRM – klíčové oblasti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650" y="1484313"/>
            <a:ext cx="7704138" cy="45370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rgbClr val="C00000"/>
              </a:buClr>
              <a:buFont typeface="Arial" pitchFamily="34" charset="0"/>
              <a:buNone/>
              <a:defRPr/>
            </a:pPr>
            <a:endParaRPr lang="cs-CZ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pPr marL="457200" lvl="1" indent="-457200" fontAlgn="auto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cs-CZ" sz="2400" dirty="0" smtClean="0">
                <a:latin typeface="Cambria" pitchFamily="18" charset="0"/>
              </a:rPr>
              <a:t>Hospodářství a zaměstnanost </a:t>
            </a:r>
          </a:p>
          <a:p>
            <a:pPr marL="457200" lvl="1" indent="-457200" fontAlgn="auto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cs-CZ" sz="2400" dirty="0" smtClean="0">
                <a:latin typeface="Cambria" pitchFamily="18" charset="0"/>
              </a:rPr>
              <a:t>Životní prostředí, urbanismus a bydlení</a:t>
            </a:r>
          </a:p>
          <a:p>
            <a:pPr marL="457200" lvl="1" indent="-457200" fontAlgn="auto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cs-CZ" sz="2400" dirty="0" smtClean="0">
                <a:latin typeface="Cambria" pitchFamily="18" charset="0"/>
              </a:rPr>
              <a:t>Doprava a infrastruktura vč. integrovaných informačních systémů</a:t>
            </a:r>
          </a:p>
          <a:p>
            <a:pPr marL="457200" lvl="1" indent="-457200" fontAlgn="auto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cs-CZ" sz="2400" dirty="0" smtClean="0">
                <a:latin typeface="Cambria" pitchFamily="18" charset="0"/>
              </a:rPr>
              <a:t>Školství, vzdělávání, výzkum, vývoj </a:t>
            </a:r>
          </a:p>
          <a:p>
            <a:pPr marL="457200" lvl="1" indent="-457200" fontAlgn="auto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cs-CZ" sz="2400" dirty="0" smtClean="0">
                <a:latin typeface="Cambria" pitchFamily="18" charset="0"/>
              </a:rPr>
              <a:t>Volný čas, kultura, sport </a:t>
            </a:r>
          </a:p>
          <a:p>
            <a:pPr marL="457200" lvl="1" indent="-457200" fontAlgn="auto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cs-CZ" sz="2400" dirty="0" smtClean="0">
                <a:latin typeface="Cambria" pitchFamily="18" charset="0"/>
              </a:rPr>
              <a:t>Zdravotní a sociální oblast a bezpečnost </a:t>
            </a:r>
          </a:p>
          <a:p>
            <a:pPr marL="457200" lvl="1" indent="-457200" fontAlgn="auto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cs-CZ" sz="2400" dirty="0" smtClean="0">
                <a:latin typeface="Cambria" pitchFamily="18" charset="0"/>
              </a:rPr>
              <a:t>Cestovní ruch </a:t>
            </a:r>
          </a:p>
          <a:p>
            <a:pPr marL="457200" lvl="1" indent="-457200" fontAlgn="auto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endParaRPr lang="cs-CZ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cs-CZ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619250" y="5897563"/>
            <a:ext cx="3889375" cy="7239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4800" spc="-150" dirty="0" smtClean="0">
                <a:solidFill>
                  <a:srgbClr val="C00000"/>
                </a:solidFill>
                <a:latin typeface="Cambria" pitchFamily="18" charset="0"/>
              </a:rPr>
              <a:t>Postup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650" y="1484783"/>
            <a:ext cx="7704138" cy="453660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rgbClr val="C00000"/>
              </a:buClr>
              <a:buFont typeface="Arial" pitchFamily="34" charset="0"/>
              <a:buNone/>
              <a:defRPr/>
            </a:pPr>
            <a:endParaRPr lang="cs-CZ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sz="2200" dirty="0" smtClean="0">
                <a:latin typeface="Cambria" pitchFamily="18" charset="0"/>
              </a:rPr>
              <a:t>09-12/ 2013 – příprava vstupních materiálů pro EPS (profil území dle dotčených oblastí, dotazníkové šetření, hospodaření města)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sz="2200" dirty="0" smtClean="0">
                <a:latin typeface="Cambria" pitchFamily="18" charset="0"/>
              </a:rPr>
              <a:t>do 31.12.2013 sběr dotazníků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sz="2200" dirty="0" smtClean="0">
                <a:latin typeface="Cambria" pitchFamily="18" charset="0"/>
              </a:rPr>
              <a:t>vyhodnocení šetření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sz="2200" dirty="0" smtClean="0">
                <a:latin typeface="Cambria" pitchFamily="18" charset="0"/>
              </a:rPr>
              <a:t>sestavení pracovních skupin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sz="2200" dirty="0" smtClean="0">
                <a:latin typeface="Cambria" pitchFamily="18" charset="0"/>
              </a:rPr>
              <a:t>02/2014 zasedání Řídicí skupiny (odsouhlasení konceptu)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sz="2200" dirty="0" smtClean="0">
                <a:latin typeface="Cambria" pitchFamily="18" charset="0"/>
              </a:rPr>
              <a:t>02/2014 seminář ke strategickému plánování</a:t>
            </a:r>
            <a:endParaRPr lang="cs-CZ" dirty="0" smtClean="0">
              <a:latin typeface="Cambria" pitchFamily="18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619250" y="5897563"/>
            <a:ext cx="3889375" cy="7239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143000"/>
          </a:xfrm>
        </p:spPr>
        <p:txBody>
          <a:bodyPr rtlCol="0">
            <a:noAutofit/>
          </a:bodyPr>
          <a:lstStyle/>
          <a:p>
            <a:pPr lvl="1" algn="l" fontAlgn="auto">
              <a:spcAft>
                <a:spcPts val="0"/>
              </a:spcAft>
              <a:defRPr/>
            </a:pPr>
            <a:r>
              <a:rPr lang="cs-CZ" sz="4800" spc="-150" dirty="0" smtClean="0">
                <a:solidFill>
                  <a:srgbClr val="C00000"/>
                </a:solidFill>
                <a:latin typeface="Cambria" pitchFamily="18" charset="0"/>
              </a:rPr>
              <a:t>Řídící struktura</a:t>
            </a:r>
            <a:endParaRPr lang="cs-CZ" sz="4800" spc="-15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650" y="1628775"/>
            <a:ext cx="7704138" cy="4464050"/>
          </a:xfrm>
        </p:spPr>
        <p:txBody>
          <a:bodyPr rtlCol="0">
            <a:normAutofit fontScale="92500"/>
          </a:bodyPr>
          <a:lstStyle/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sz="3400" dirty="0" smtClean="0">
                <a:latin typeface="Cambria" pitchFamily="18" charset="0"/>
              </a:rPr>
              <a:t>orgány mající za úkol aktualizaci strategie rozvoj:</a:t>
            </a:r>
          </a:p>
          <a:p>
            <a:pPr lvl="1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b="1" dirty="0" smtClean="0">
                <a:latin typeface="Cambria" pitchFamily="18" charset="0"/>
              </a:rPr>
              <a:t>Řídící skupina </a:t>
            </a:r>
            <a:r>
              <a:rPr lang="cs-CZ" sz="2400" dirty="0" smtClean="0">
                <a:latin typeface="Cambria" pitchFamily="18" charset="0"/>
              </a:rPr>
              <a:t>vrcholný orgán, složen z primátora, zástupců politických klubů, vedoucích odborů</a:t>
            </a:r>
          </a:p>
          <a:p>
            <a:pPr lvl="1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b="1" dirty="0" smtClean="0">
                <a:latin typeface="Cambria" pitchFamily="18" charset="0"/>
              </a:rPr>
              <a:t>expertní pracovní skupiny  </a:t>
            </a:r>
            <a:r>
              <a:rPr lang="cs-CZ" sz="2400" dirty="0" smtClean="0">
                <a:latin typeface="Cambria" pitchFamily="18" charset="0"/>
              </a:rPr>
              <a:t>- výkonná složka, celkem     4 EPS dle oblastí rozvoje, složení z odborníků na danou oblast, zástupců orgánů města a státní správy, podnikatelů, neziskových organizací)</a:t>
            </a:r>
          </a:p>
          <a:p>
            <a:pPr lvl="1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b="1" dirty="0" smtClean="0">
                <a:latin typeface="Cambria" pitchFamily="18" charset="0"/>
              </a:rPr>
              <a:t>garant strategie </a:t>
            </a:r>
            <a:r>
              <a:rPr lang="cs-CZ" sz="2400" dirty="0" smtClean="0">
                <a:latin typeface="Cambria" pitchFamily="18" charset="0"/>
              </a:rPr>
              <a:t>(Úsek projektů OKP - zodpovědný za proces aktualizace a následný monitoring a vyhodnocování naplňování strategických cílů)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619250" y="5897563"/>
            <a:ext cx="3889375" cy="7239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4800" spc="-150" dirty="0" smtClean="0">
                <a:solidFill>
                  <a:srgbClr val="C00000"/>
                </a:solidFill>
                <a:latin typeface="Cambria" pitchFamily="18" charset="0"/>
              </a:rPr>
              <a:t>Pracovní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650" y="1484313"/>
            <a:ext cx="7704138" cy="45370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rgbClr val="C00000"/>
              </a:buClr>
              <a:buFont typeface="Arial" pitchFamily="34" charset="0"/>
              <a:buNone/>
              <a:defRPr/>
            </a:pPr>
            <a:endParaRPr lang="cs-CZ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pPr>
              <a:buNone/>
            </a:pPr>
            <a:r>
              <a:rPr lang="cs-CZ" sz="2400" dirty="0" smtClean="0">
                <a:latin typeface="Cambria" pitchFamily="18" charset="0"/>
              </a:rPr>
              <a:t>Návrh čtyř pracovních skupin: </a:t>
            </a:r>
          </a:p>
          <a:p>
            <a:pPr marL="457200" lvl="1" indent="-457200" fontAlgn="auto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cs-CZ" sz="2500" dirty="0" smtClean="0">
                <a:latin typeface="Cambria" pitchFamily="18" charset="0"/>
              </a:rPr>
              <a:t>Ekonomická udržitelnost, zaměstnanost, školství, vzdělávání </a:t>
            </a:r>
          </a:p>
          <a:p>
            <a:pPr marL="457200" lvl="1" indent="-457200" fontAlgn="auto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cs-CZ" sz="2500" dirty="0" smtClean="0">
                <a:latin typeface="Cambria" pitchFamily="18" charset="0"/>
              </a:rPr>
              <a:t>Doprava, technická infrastruktura a životní prostředí </a:t>
            </a:r>
          </a:p>
          <a:p>
            <a:pPr marL="457200" lvl="1" indent="-457200" fontAlgn="auto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cs-CZ" sz="2500" dirty="0" smtClean="0">
                <a:latin typeface="Cambria" pitchFamily="18" charset="0"/>
              </a:rPr>
              <a:t>Sociální služby a zdravotní péče, bydlení, bezpečnost </a:t>
            </a:r>
          </a:p>
          <a:p>
            <a:pPr marL="457200" lvl="1" indent="-457200" fontAlgn="auto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cs-CZ" sz="2500" dirty="0" smtClean="0">
                <a:latin typeface="Cambria" pitchFamily="18" charset="0"/>
              </a:rPr>
              <a:t>Kultura, sport, volnočasové aktivity a cestovní ruch </a:t>
            </a:r>
          </a:p>
          <a:p>
            <a:pPr marL="457200" lvl="1" indent="-457200" fontAlgn="auto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endParaRPr lang="cs-CZ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cs-CZ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619250" y="5897563"/>
            <a:ext cx="3889375" cy="7239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4800" spc="-150" dirty="0" smtClean="0">
                <a:solidFill>
                  <a:srgbClr val="C00000"/>
                </a:solidFill>
                <a:latin typeface="Cambria" pitchFamily="18" charset="0"/>
              </a:rPr>
              <a:t>EPS – 1.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650" y="1484313"/>
            <a:ext cx="7704138" cy="45370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rgbClr val="C00000"/>
              </a:buClr>
              <a:buFont typeface="Arial" pitchFamily="34" charset="0"/>
              <a:buNone/>
              <a:defRPr/>
            </a:pPr>
            <a:endParaRPr lang="cs-CZ" sz="1100" dirty="0" smtClean="0">
              <a:latin typeface="Cambria" pitchFamily="18" charset="0"/>
            </a:endParaRP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sz="2600" dirty="0" smtClean="0">
                <a:latin typeface="Cambria" pitchFamily="18" charset="0"/>
              </a:rPr>
              <a:t>rekapitulace vstupních dat dle oblastí (socioekonomická analýza města)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sz="2600" dirty="0" smtClean="0">
                <a:latin typeface="Cambria" pitchFamily="18" charset="0"/>
              </a:rPr>
              <a:t>brainstorming (burza nápadů) - náměty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sz="2600" dirty="0" smtClean="0">
                <a:latin typeface="Cambria" pitchFamily="18" charset="0"/>
              </a:rPr>
              <a:t>diskuze o námětech (metoda semaforu)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sz="2600" dirty="0" smtClean="0">
                <a:latin typeface="Cambria" pitchFamily="18" charset="0"/>
              </a:rPr>
              <a:t>revize SWOT dotčené oblasti</a:t>
            </a: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cs-CZ" sz="2600" dirty="0" smtClean="0">
              <a:latin typeface="Cambria" pitchFamily="18" charset="0"/>
            </a:endParaRPr>
          </a:p>
          <a:p>
            <a:pPr marL="342900" lvl="1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cs-CZ" dirty="0" smtClean="0">
                <a:latin typeface="Cambria" pitchFamily="18" charset="0"/>
              </a:rPr>
              <a:t>Výstup: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600" dirty="0" smtClean="0">
                <a:latin typeface="Cambria" pitchFamily="18" charset="0"/>
              </a:rPr>
              <a:t>ověření definovaných klíčových oblastí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600" dirty="0" smtClean="0">
                <a:latin typeface="Cambria" pitchFamily="18" charset="0"/>
              </a:rPr>
              <a:t>definované strategické cíle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cs-CZ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619250" y="5897563"/>
            <a:ext cx="3889375" cy="7239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2852</TotalTime>
  <Words>408</Words>
  <Application>Microsoft Office PowerPoint</Application>
  <PresentationFormat>Předvádění na obrazovce (4:3)</PresentationFormat>
  <Paragraphs>236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Aktualizace Rámcové strategie rozvoje města Chomutov 2014 - 2020  Řídící skupina 3. únor 2014    </vt:lpstr>
      <vt:lpstr>Aktualizace strategie (SRM)</vt:lpstr>
      <vt:lpstr>Důvody aktualizace</vt:lpstr>
      <vt:lpstr>Snímek 4</vt:lpstr>
      <vt:lpstr>Struktura SRM – klíčové oblasti</vt:lpstr>
      <vt:lpstr>Postup prací</vt:lpstr>
      <vt:lpstr>Řídící struktura</vt:lpstr>
      <vt:lpstr>Pracovní skupiny</vt:lpstr>
      <vt:lpstr>EPS – 1. jednání</vt:lpstr>
      <vt:lpstr>EPS – 2. jednání</vt:lpstr>
      <vt:lpstr>EPS – 3. jednání</vt:lpstr>
      <vt:lpstr>Harmonogram aktivit</vt:lpstr>
      <vt:lpstr>Snímek 13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</dc:creator>
  <cp:lastModifiedBy>Ing. Lukáš Nehyba</cp:lastModifiedBy>
  <cp:revision>173</cp:revision>
  <dcterms:created xsi:type="dcterms:W3CDTF">2011-10-06T07:43:07Z</dcterms:created>
  <dcterms:modified xsi:type="dcterms:W3CDTF">2014-02-03T14:27:34Z</dcterms:modified>
</cp:coreProperties>
</file>